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Anaheim"/>
      <p:regular r:id="rId38"/>
    </p:embeddedFont>
    <p:embeddedFont>
      <p:font typeface="Archivo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jHO6DrpDRRjU7XzC5u00uGWnH5Q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ArchivoBlack-regular.fntdata"/><Relationship Id="rId16" Type="http://schemas.openxmlformats.org/officeDocument/2006/relationships/slide" Target="slides/slide12.xml"/><Relationship Id="rId38" Type="http://schemas.openxmlformats.org/officeDocument/2006/relationships/font" Target="fonts/Anaheim-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DE"/>
              <a:t>Welcome! So we are back with the Progress Presentation.</a:t>
            </a:r>
            <a:endParaRPr/>
          </a:p>
          <a:p>
            <a:pPr indent="0" lvl="0" marL="0" rtl="0" algn="l">
              <a:lnSpc>
                <a:spcPct val="100000"/>
              </a:lnSpc>
              <a:spcBef>
                <a:spcPts val="0"/>
              </a:spcBef>
              <a:spcAft>
                <a:spcPts val="0"/>
              </a:spcAft>
              <a:buNone/>
            </a:pPr>
            <a:r>
              <a:rPr lang="de-DE"/>
              <a:t>We are right now in the research process</a:t>
            </a:r>
            <a:r>
              <a:rPr lang="de-DE"/>
              <a:t> and we are getting more and more ready for some actual results.</a:t>
            </a:r>
            <a:endParaRPr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f7a4bc8bb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0f7a4bc8bb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What does the workflow look like , it’s pretty simple, here you can see said json format, being converted  into a dataframe that looks like this. having a lot of columns  as you can see keys right here. And here you can see an example of a dataframe, having over 20k rows, each row is one football game. The dataframe also shows which league, season and the playing teams as well. With that, we could finally start the actual analysis.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DE"/>
              <a:t>Now it is time for results. And to answer our research question. And what we did is this: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e623cbd4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10e623cbd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DE">
                <a:solidFill>
                  <a:schemeClr val="dk1"/>
                </a:solidFill>
              </a:rPr>
              <a:t>We took two our questions from our topic proposal: </a:t>
            </a:r>
            <a:r>
              <a:rPr lang="de-DE" sz="1300">
                <a:solidFill>
                  <a:schemeClr val="dk1"/>
                </a:solidFill>
                <a:latin typeface="Anaheim"/>
                <a:ea typeface="Anaheim"/>
                <a:cs typeface="Anaheim"/>
                <a:sym typeface="Anaheim"/>
              </a:rPr>
              <a:t>How many games were won/lost on avg? and </a:t>
            </a:r>
            <a:r>
              <a:rPr lang="de-DE" sz="1700">
                <a:solidFill>
                  <a:schemeClr val="dk1"/>
                </a:solidFill>
                <a:latin typeface="Anaheim"/>
                <a:ea typeface="Anaheim"/>
                <a:cs typeface="Anaheim"/>
                <a:sym typeface="Anaheim"/>
              </a:rPr>
              <a:t>How many goals made/conceded at home/ away?</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And already the first question could be answered in a lot of different ways. That is why everybody in our group took an individual approach.</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c9d4af1d1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10c9d4af1d1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c9d4af1d1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0c9d4af1d1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I took on the almighty pie chart which is probably the easiest and most </a:t>
            </a:r>
            <a:r>
              <a:rPr lang="de-DE"/>
              <a:t>comprehensible</a:t>
            </a:r>
            <a:r>
              <a:rPr lang="de-DE"/>
              <a:t> approach because it frankly does not tell you alot.</a:t>
            </a:r>
            <a:endParaRPr/>
          </a:p>
          <a:p>
            <a:pPr indent="0" lvl="0" marL="0" rtl="0" algn="l">
              <a:lnSpc>
                <a:spcPct val="100000"/>
              </a:lnSpc>
              <a:spcBef>
                <a:spcPts val="0"/>
              </a:spcBef>
              <a:spcAft>
                <a:spcPts val="0"/>
              </a:spcAft>
              <a:buSzPts val="1100"/>
              <a:buNone/>
            </a:pPr>
            <a:r>
              <a:rPr lang="de-DE"/>
              <a:t>The only numbers are the percentages of the Home-, Away-Wins and the Draws.</a:t>
            </a:r>
            <a:endParaRPr/>
          </a:p>
          <a:p>
            <a:pPr indent="0" lvl="0" marL="0" rtl="0" algn="l">
              <a:lnSpc>
                <a:spcPct val="100000"/>
              </a:lnSpc>
              <a:spcBef>
                <a:spcPts val="0"/>
              </a:spcBef>
              <a:spcAft>
                <a:spcPts val="0"/>
              </a:spcAft>
              <a:buSzPts val="1100"/>
              <a:buNone/>
            </a:pPr>
            <a:r>
              <a:rPr lang="de-DE"/>
              <a:t>But on the other hand it shows the most important information there is in our dataset regarding our topic.</a:t>
            </a:r>
            <a:endParaRPr/>
          </a:p>
          <a:p>
            <a:pPr indent="0" lvl="0" marL="0" rtl="0" algn="l">
              <a:lnSpc>
                <a:spcPct val="100000"/>
              </a:lnSpc>
              <a:spcBef>
                <a:spcPts val="0"/>
              </a:spcBef>
              <a:spcAft>
                <a:spcPts val="0"/>
              </a:spcAft>
              <a:buSzPts val="1100"/>
              <a:buNone/>
            </a:pPr>
            <a:r>
              <a:rPr lang="de-DE"/>
              <a:t>And the simple answer </a:t>
            </a:r>
            <a:r>
              <a:rPr lang="de-DE"/>
              <a:t>to our question is: there is a quite measurable and stable Home Advantage. </a:t>
            </a:r>
            <a:endParaRPr/>
          </a:p>
          <a:p>
            <a:pPr indent="0" lvl="0" marL="0" rtl="0" algn="l">
              <a:lnSpc>
                <a:spcPct val="100000"/>
              </a:lnSpc>
              <a:spcBef>
                <a:spcPts val="0"/>
              </a:spcBef>
              <a:spcAft>
                <a:spcPts val="0"/>
              </a:spcAft>
              <a:buSzPts val="1100"/>
              <a:buNone/>
            </a:pPr>
            <a:r>
              <a:rPr lang="de-DE"/>
              <a:t>&lt;Description of the pie chart&gt;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c9d4af1d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0c9d4af1d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&lt;Description of the pie chart&gt;</a:t>
            </a:r>
            <a:endParaRPr/>
          </a:p>
          <a:p>
            <a:pPr indent="0" lvl="0" marL="0" rtl="0" algn="l">
              <a:lnSpc>
                <a:spcPct val="100000"/>
              </a:lnSpc>
              <a:spcBef>
                <a:spcPts val="0"/>
              </a:spcBef>
              <a:spcAft>
                <a:spcPts val="0"/>
              </a:spcAft>
              <a:buSzPts val="1100"/>
              <a:buNone/>
            </a:pPr>
            <a:r>
              <a:rPr lang="de-DE"/>
              <a:t>And if we take away the draws there is even much bigger Home Advantage. But this also poses one of the problems that we had with the data.</a:t>
            </a:r>
            <a:endParaRPr/>
          </a:p>
          <a:p>
            <a:pPr indent="0" lvl="0" marL="0" rtl="0" algn="l">
              <a:lnSpc>
                <a:spcPct val="100000"/>
              </a:lnSpc>
              <a:spcBef>
                <a:spcPts val="0"/>
              </a:spcBef>
              <a:spcAft>
                <a:spcPts val="0"/>
              </a:spcAft>
              <a:buSzPts val="1100"/>
              <a:buNone/>
            </a:pPr>
            <a:r>
              <a:rPr lang="de-DE"/>
              <a:t>Is it important to include the draws or would it corrupt the results if we exclude it? Our decision is still pending.</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f204585d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0f204585d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And just to take it on an obvious level I plotted the pie for every league by all season there are available.</a:t>
            </a:r>
            <a:endParaRPr/>
          </a:p>
          <a:p>
            <a:pPr indent="0" lvl="0" marL="0" rtl="0" algn="l">
              <a:lnSpc>
                <a:spcPct val="100000"/>
              </a:lnSpc>
              <a:spcBef>
                <a:spcPts val="0"/>
              </a:spcBef>
              <a:spcAft>
                <a:spcPts val="0"/>
              </a:spcAft>
              <a:buSzPts val="1100"/>
              <a:buNone/>
            </a:pPr>
            <a:r>
              <a:rPr lang="de-DE"/>
              <a:t>By the darkish blue exploded piece you can tell that home advantage is a common product and goes well with the overall result of 45% since the pieces look very similar. No outliers are to be found. In France is the lowest number of 43.38 %. and the Europa League has the highest value with 47.51 %.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0510926a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0510926a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another perspective on the general question how many games have been won in average?</a:t>
            </a:r>
            <a:endParaRPr/>
          </a:p>
          <a:p>
            <a:pPr indent="0" lvl="0" marL="0" rtl="0" algn="l">
              <a:spcBef>
                <a:spcPts val="0"/>
              </a:spcBef>
              <a:spcAft>
                <a:spcPts val="0"/>
              </a:spcAft>
              <a:buNone/>
            </a:pPr>
            <a:r>
              <a:rPr lang="de-DE"/>
              <a:t>we specified it a bit to find the home win rate in the Bundesliga in the years:</a:t>
            </a:r>
            <a:endParaRPr/>
          </a:p>
          <a:p>
            <a:pPr indent="0" lvl="0" marL="0" rtl="0" algn="l">
              <a:spcBef>
                <a:spcPts val="0"/>
              </a:spcBef>
              <a:spcAft>
                <a:spcPts val="0"/>
              </a:spcAft>
              <a:buNone/>
            </a:pPr>
            <a:r>
              <a:rPr lang="de-DE"/>
              <a:t>2010 till 2020 as you can see on the x achses</a:t>
            </a:r>
            <a:endParaRPr/>
          </a:p>
          <a:p>
            <a:pPr indent="0" lvl="0" marL="0" rtl="0" algn="l">
              <a:spcBef>
                <a:spcPts val="0"/>
              </a:spcBef>
              <a:spcAft>
                <a:spcPts val="0"/>
              </a:spcAft>
              <a:buNone/>
            </a:pPr>
            <a:r>
              <a:rPr lang="de-DE"/>
              <a:t>and the number of wins made at home in percentage on the the y achses</a:t>
            </a:r>
            <a:endParaRPr/>
          </a:p>
          <a:p>
            <a:pPr indent="0" lvl="0" marL="0" rtl="0" algn="l">
              <a:spcBef>
                <a:spcPts val="0"/>
              </a:spcBef>
              <a:spcAft>
                <a:spcPts val="0"/>
              </a:spcAft>
              <a:buNone/>
            </a:pPr>
            <a:r>
              <a:rPr lang="de-DE"/>
              <a:t>for example in the season of 2010 we have arounf 45 % </a:t>
            </a:r>
            <a:endParaRPr/>
          </a:p>
          <a:p>
            <a:pPr indent="0" lvl="0" marL="0" rtl="0" algn="l">
              <a:spcBef>
                <a:spcPts val="0"/>
              </a:spcBef>
              <a:spcAft>
                <a:spcPts val="0"/>
              </a:spcAft>
              <a:buNone/>
            </a:pPr>
            <a:r>
              <a:rPr lang="de-DE"/>
              <a:t>and we calculated this by the formula here:</a:t>
            </a:r>
            <a:endParaRPr/>
          </a:p>
          <a:p>
            <a:pPr indent="0" lvl="0" marL="0" rtl="0" algn="l">
              <a:spcBef>
                <a:spcPts val="0"/>
              </a:spcBef>
              <a:spcAft>
                <a:spcPts val="0"/>
              </a:spcAft>
              <a:buNone/>
            </a:pPr>
            <a:r>
              <a:rPr lang="de-DE"/>
              <a:t>taking # wins made at home divided by # games in the whole season multipleyd by 100 to get %</a:t>
            </a:r>
            <a:endParaRPr/>
          </a:p>
          <a:p>
            <a:pPr indent="0" lvl="0" marL="0" rtl="0" algn="l">
              <a:spcBef>
                <a:spcPts val="0"/>
              </a:spcBef>
              <a:spcAft>
                <a:spcPts val="0"/>
              </a:spcAft>
              <a:buNone/>
            </a:pPr>
            <a:r>
              <a:rPr lang="de-DE"/>
              <a:t>we did this all the years</a:t>
            </a:r>
            <a:endParaRPr/>
          </a:p>
          <a:p>
            <a:pPr indent="0" lvl="0" marL="0" rtl="0" algn="l">
              <a:spcBef>
                <a:spcPts val="0"/>
              </a:spcBef>
              <a:spcAft>
                <a:spcPts val="0"/>
              </a:spcAft>
              <a:buNone/>
            </a:pPr>
            <a:r>
              <a:rPr lang="de-DE"/>
              <a:t>general observation is that:</a:t>
            </a:r>
            <a:endParaRPr/>
          </a:p>
          <a:p>
            <a:pPr indent="0" lvl="0" marL="0" rtl="0" algn="l">
              <a:spcBef>
                <a:spcPts val="0"/>
              </a:spcBef>
              <a:spcAft>
                <a:spcPts val="0"/>
              </a:spcAft>
              <a:buNone/>
            </a:pPr>
            <a:r>
              <a:rPr lang="de-DE"/>
              <a:t> its always below 50% because keeping in mind that on the other side we have draws and looses </a:t>
            </a:r>
            <a:endParaRPr/>
          </a:p>
          <a:p>
            <a:pPr indent="0" lvl="0" marL="0" rtl="0" algn="l">
              <a:spcBef>
                <a:spcPts val="0"/>
              </a:spcBef>
              <a:spcAft>
                <a:spcPts val="0"/>
              </a:spcAft>
              <a:buNone/>
            </a:pPr>
            <a:r>
              <a:rPr lang="de-DE"/>
              <a:t>it also looks a bit clumsy and coverging ( similiar ) </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because of the wide view with the 100% when displaying </a:t>
            </a:r>
            <a:endParaRPr/>
          </a:p>
          <a:p>
            <a:pPr indent="0" lvl="0" marL="0" rtl="0" algn="l">
              <a:spcBef>
                <a:spcPts val="0"/>
              </a:spcBef>
              <a:spcAft>
                <a:spcPts val="0"/>
              </a:spcAft>
              <a:buNone/>
            </a:pPr>
            <a:r>
              <a:rPr lang="de-DE"/>
              <a:t>lets see how we can make it better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f0e4ce3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f0e4ce3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I had a simmilar approach like raphael, but instead of calculating the win rate for a singe league I calculates it for all leagues and all seasons and this is the resulting bar diagram. you can see the win rate in percetn on the y axis and the years on the x axis and each league has a different colour. I also added the average win rate over all leagues and years. But if you look at this vizualization ist dioesnt look very appealing and you dont know what you should get out of looking at it so i played around a little bit and got the following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I was responsible for analyzing the home win rate for every year since 2010 and for every league that we look at. For calculating the win rate I counted all the games a league has won each year and then divided that by the number of games that took place that year. As a result I got this bar diagram. on x axis bla on y axis bla on % and each league has a different color. And you can also see a red line. That is the average win rate for all leagues over all seasons and its around 45%. But I see a couple of problems with this visualization. The first thing is that too much is going on and you dont know where to look or what to take from this. You as an audience cannot draw any conclusions regarding win rate from that.</a:t>
            </a:r>
            <a:endParaRPr/>
          </a:p>
          <a:p>
            <a:pPr indent="0" lvl="0" marL="0" rtl="0" algn="l">
              <a:spcBef>
                <a:spcPts val="0"/>
              </a:spcBef>
              <a:spcAft>
                <a:spcPts val="0"/>
              </a:spcAft>
              <a:buNone/>
            </a:pPr>
            <a:r>
              <a:rPr lang="de-DE"/>
              <a:t>So I played around a little bit and got the following result: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arenR"/>
            </a:pPr>
            <a:r>
              <a:rPr lang="de-DE"/>
              <a:t>First we will refresh your memory on the topic.</a:t>
            </a:r>
            <a:endParaRPr/>
          </a:p>
          <a:p>
            <a:pPr indent="-298450" lvl="0" marL="457200" rtl="0" algn="l">
              <a:lnSpc>
                <a:spcPct val="100000"/>
              </a:lnSpc>
              <a:spcBef>
                <a:spcPts val="0"/>
              </a:spcBef>
              <a:spcAft>
                <a:spcPts val="0"/>
              </a:spcAft>
              <a:buSzPts val="1100"/>
              <a:buAutoNum type="arabicParenR"/>
            </a:pPr>
            <a:r>
              <a:rPr lang="de-DE"/>
              <a:t>Then we will show you the progress that as been made, especially our methods of working with the data. How are we working. </a:t>
            </a:r>
            <a:endParaRPr/>
          </a:p>
          <a:p>
            <a:pPr indent="-298450" lvl="0" marL="457200" rtl="0" algn="l">
              <a:lnSpc>
                <a:spcPct val="100000"/>
              </a:lnSpc>
              <a:spcBef>
                <a:spcPts val="0"/>
              </a:spcBef>
              <a:spcAft>
                <a:spcPts val="0"/>
              </a:spcAft>
              <a:buSzPts val="1100"/>
              <a:buAutoNum type="arabicParenR"/>
            </a:pPr>
            <a:r>
              <a:rPr lang="de-DE"/>
              <a:t>Of course we will share some of our early results. Maybe we already answered the question?</a:t>
            </a:r>
            <a:endParaRPr/>
          </a:p>
          <a:p>
            <a:pPr indent="-298450" lvl="0" marL="457200" rtl="0" algn="l">
              <a:lnSpc>
                <a:spcPct val="100000"/>
              </a:lnSpc>
              <a:spcBef>
                <a:spcPts val="0"/>
              </a:spcBef>
              <a:spcAft>
                <a:spcPts val="0"/>
              </a:spcAft>
              <a:buSzPts val="1100"/>
              <a:buAutoNum type="arabicParenR"/>
            </a:pPr>
            <a:r>
              <a:rPr lang="de-DE"/>
              <a:t>And in conclusion we talk about the next steps.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f0e4ce3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f0e4ce3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In this bar diagram I have calculated the win rate the same way except this time the bars represent the average win rate for all leagues. Another thing I did was adjust the y axis. It now doesnt start from 0 but from 30. This just makes it more easy to see the </a:t>
            </a:r>
            <a:r>
              <a:rPr lang="de-DE"/>
              <a:t>development</a:t>
            </a:r>
            <a:r>
              <a:rPr lang="de-DE"/>
              <a:t>. What is immediately noticeable is that the average win rate in 2016 was by far the highest and in 2019 you can see a big drop.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ca21796a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ca21796a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Another interesting question for us was, how many goals do clubs at home make and how many do they make away. As well as how many goals do clubs concede at home and away. Here you can see a graph that shows the number of goals each bundesliga team has made in season 2010/2011.</a:t>
            </a:r>
            <a:br>
              <a:rPr lang="de-DE"/>
            </a:br>
            <a:r>
              <a:rPr lang="de-DE"/>
              <a:t>The black bar represents the number of goals at home and the orange one the away goals. you can see clearly that these teams do score more at home than they do away. What about defense, how many goals do teams concede home and away?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ca21796a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ca21796a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In this graph right here the goals conceded are shown. </a:t>
            </a:r>
            <a:endParaRPr/>
          </a:p>
          <a:p>
            <a:pPr indent="0" lvl="0" marL="0" rtl="0" algn="l">
              <a:spcBef>
                <a:spcPts val="0"/>
              </a:spcBef>
              <a:spcAft>
                <a:spcPts val="0"/>
              </a:spcAft>
              <a:buNone/>
            </a:pPr>
            <a:r>
              <a:rPr lang="de-DE"/>
              <a:t>Having the last slide in mind it is not surprising that these clubs indeed concede more goals away than at home. </a:t>
            </a:r>
            <a:endParaRPr/>
          </a:p>
          <a:p>
            <a:pPr indent="0" lvl="0" marL="0" rtl="0" algn="l">
              <a:spcBef>
                <a:spcPts val="0"/>
              </a:spcBef>
              <a:spcAft>
                <a:spcPts val="0"/>
              </a:spcAft>
              <a:buNone/>
            </a:pPr>
            <a:r>
              <a:rPr lang="de-DE">
                <a:solidFill>
                  <a:schemeClr val="dk1"/>
                </a:solidFill>
              </a:rPr>
              <a:t>But s</a:t>
            </a:r>
            <a:r>
              <a:rPr lang="de-DE">
                <a:solidFill>
                  <a:schemeClr val="dk1"/>
                </a:solidFill>
              </a:rPr>
              <a:t>omething that we want to focus on in our next steps , in terms of this specific question, is computing the average difference in goals made home/away and difference in goals conceded home/away. We might summarize it to an average for an entire season, and plot the development, to hopefully see a significant change like we kind of did regarding the home win rate within last few years. But thats on to our next steps.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ca21796a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ca21796a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Same plot as in the first slide, just for another season, this time 2020/2021. This time the orange bar represents goals at home and the black bar represents the away goals made. Nothing too much different.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ca21796a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ca21796a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The same goes for the plot on the goals conceded. Something that we want to focus on in our next steps, is computing the average difference in goals made home/away and difference in goals conceded home/away. We might summarize it to an average for an entire season, to hopefully see a significant change.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Now that we’ve seen what our dataset looks like, we need to use that data to answer our research question. So what exactly are we going to analyse?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f204585d1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10f204585d1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de-DE" sz="1300">
                <a:solidFill>
                  <a:schemeClr val="dk1"/>
                </a:solidFill>
                <a:latin typeface="Anaheim"/>
                <a:ea typeface="Anaheim"/>
                <a:cs typeface="Anaheim"/>
                <a:sym typeface="Anaheim"/>
              </a:rPr>
              <a:t>until now we tackled these two ain questions from different perspectives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None/>
            </a:pPr>
            <a:r>
              <a:rPr lang="de-DE" sz="1300">
                <a:solidFill>
                  <a:schemeClr val="dk1"/>
                </a:solidFill>
                <a:latin typeface="Anaheim"/>
                <a:ea typeface="Anaheim"/>
                <a:cs typeface="Anaheim"/>
                <a:sym typeface="Anaheim"/>
              </a:rPr>
              <a:t>its still a quiete global view and we want to go into more detail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None/>
            </a:pPr>
            <a:r>
              <a:rPr lang="de-DE" sz="1300">
                <a:solidFill>
                  <a:schemeClr val="dk1"/>
                </a:solidFill>
                <a:latin typeface="Anaheim"/>
                <a:ea typeface="Anaheim"/>
                <a:cs typeface="Anaheim"/>
                <a:sym typeface="Anaheim"/>
              </a:rPr>
              <a:t>as finding out what happend in 19 an 20 with abolishment of the away goals rule</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more questions which ones to tackle?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we approached 2 questions already in different ways, foremost the question: </a:t>
            </a:r>
            <a:r>
              <a:rPr lang="de-DE" sz="1700">
                <a:solidFill>
                  <a:schemeClr val="dk1"/>
                </a:solidFill>
                <a:latin typeface="Anaheim"/>
                <a:ea typeface="Anaheim"/>
                <a:cs typeface="Anaheim"/>
                <a:sym typeface="Anaheim"/>
              </a:rPr>
              <a:t>How many games won/lost on avg?</a:t>
            </a:r>
            <a:endParaRPr sz="1700">
              <a:solidFill>
                <a:schemeClr val="dk1"/>
              </a:solidFill>
              <a:latin typeface="Anaheim"/>
              <a:ea typeface="Anaheim"/>
              <a:cs typeface="Anaheim"/>
              <a:sym typeface="Anaheim"/>
            </a:endParaRPr>
          </a:p>
          <a:p>
            <a:pPr indent="-336550" lvl="0" marL="457200" rtl="0" algn="l">
              <a:lnSpc>
                <a:spcPct val="115000"/>
              </a:lnSpc>
              <a:spcBef>
                <a:spcPts val="0"/>
              </a:spcBef>
              <a:spcAft>
                <a:spcPts val="0"/>
              </a:spcAft>
              <a:buClr>
                <a:schemeClr val="dk1"/>
              </a:buClr>
              <a:buSzPts val="1700"/>
              <a:buFont typeface="Anaheim"/>
              <a:buChar char="-"/>
            </a:pPr>
            <a:r>
              <a:t/>
            </a:r>
            <a:endParaRPr sz="17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our results are atm very descriptive and we need later more insights into the data -&gt; tell a more detailed story about the data, more analysis,  because we just show the data now and don’t have any bigger conclusion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—&gt; go into more detail</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improve color palettes, asthetics, visuals, font, legends, own explanation</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 general template coherent style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with draws vs. without draws: … pending </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findet hier eine verfälschung statt?</a:t>
            </a:r>
            <a:endParaRPr sz="1300">
              <a:solidFill>
                <a:schemeClr val="dk1"/>
              </a:solidFill>
              <a:latin typeface="Anaheim"/>
              <a:ea typeface="Anaheim"/>
              <a:cs typeface="Anaheim"/>
              <a:sym typeface="Anaheim"/>
            </a:endParaRPr>
          </a:p>
          <a:p>
            <a:pPr indent="-311150" lvl="0" marL="457200" rtl="0" algn="l">
              <a:lnSpc>
                <a:spcPct val="115000"/>
              </a:lnSpc>
              <a:spcBef>
                <a:spcPts val="0"/>
              </a:spcBef>
              <a:spcAft>
                <a:spcPts val="0"/>
              </a:spcAft>
              <a:buClr>
                <a:schemeClr val="dk1"/>
              </a:buClr>
              <a:buSzPts val="1300"/>
              <a:buFont typeface="Anaheim"/>
              <a:buChar char="-"/>
            </a:pPr>
            <a:r>
              <a:rPr lang="de-DE" sz="1300">
                <a:solidFill>
                  <a:schemeClr val="dk1"/>
                </a:solidFill>
                <a:latin typeface="Anaheim"/>
                <a:ea typeface="Anaheim"/>
                <a:cs typeface="Anaheim"/>
                <a:sym typeface="Anaheim"/>
              </a:rPr>
              <a:t>from hater to believer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0510926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0510926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also figure out a general template and coherent style for the final presi and report</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and the pending questions if we should include the draws in our calculation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because in some papers the</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draws are not seen as equal valued to the wins and looses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rPr lang="de-DE" sz="1300">
                <a:solidFill>
                  <a:schemeClr val="dk1"/>
                </a:solidFill>
                <a:latin typeface="Anaheim"/>
                <a:ea typeface="Anaheim"/>
                <a:cs typeface="Anaheim"/>
                <a:sym typeface="Anaheim"/>
              </a:rPr>
              <a:t>and it makes a big difference when it comes to visualising and higlighting specific points</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latin typeface="Anaheim"/>
              <a:ea typeface="Anaheim"/>
              <a:cs typeface="Anaheim"/>
              <a:sym typeface="Anaheim"/>
            </a:endParaRPr>
          </a:p>
          <a:p>
            <a:pPr indent="0" lvl="0" marL="457200" rtl="0" algn="l">
              <a:lnSpc>
                <a:spcPct val="115000"/>
              </a:lnSpc>
              <a:spcBef>
                <a:spcPts val="0"/>
              </a:spcBef>
              <a:spcAft>
                <a:spcPts val="0"/>
              </a:spcAft>
              <a:buClr>
                <a:schemeClr val="dk1"/>
              </a:buClr>
              <a:buSzPts val="1100"/>
              <a:buFont typeface="Arial"/>
              <a:buNone/>
            </a:pPr>
            <a:r>
              <a:t/>
            </a:r>
            <a:endParaRPr sz="1300">
              <a:solidFill>
                <a:schemeClr val="dk1"/>
              </a:solidFill>
              <a:latin typeface="Anaheim"/>
              <a:ea typeface="Anaheim"/>
              <a:cs typeface="Anaheim"/>
              <a:sym typeface="Anaheim"/>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And that was our proposal presentation. We hope you liked it. Thank you for your attention and are there any questions so far?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a:solidFill>
                  <a:schemeClr val="dk1"/>
                </a:solidFill>
              </a:rPr>
              <a:t>1) Home Advantage - what is that again? It just describes some unspecific advantage when playing on home turf. It exists in many sports and </a:t>
            </a:r>
            <a:r>
              <a:rPr lang="de-DE">
                <a:solidFill>
                  <a:schemeClr val="dk1"/>
                </a:solidFill>
              </a:rPr>
              <a:t>especially</a:t>
            </a:r>
            <a:r>
              <a:rPr lang="de-DE">
                <a:solidFill>
                  <a:schemeClr val="dk1"/>
                </a:solidFill>
              </a:rPr>
              <a:t> in football it has almost mythological character.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rPr>
              <a:t>Why does it exist? There are many interesting theories as you can see here we put up just two academic directions where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rPr>
              <a:t>Nevill and Holder found 4 reasons, others like Pollard are more board on the topic and found 10 possible reasons.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rPr>
              <a:t>But for our research it is not of concern why its happening. Just if it is happening.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rgbClr val="FFFFFF"/>
                </a:highlight>
              </a:rPr>
              <a:t>Why is it relevant/important?</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rgbClr val="FFFFFF"/>
                </a:highlight>
              </a:rPr>
              <a:t>Fairness, a noble reason</a:t>
            </a:r>
            <a:endParaRPr>
              <a:solidFill>
                <a:schemeClr val="dk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rgbClr val="FFFFFF"/>
                </a:highlight>
              </a:rPr>
              <a:t>Economy, multi billion industry</a:t>
            </a:r>
            <a:endParaRPr>
              <a:solidFill>
                <a:schemeClr val="dk1"/>
              </a:solidFill>
              <a:highlight>
                <a:srgbClr val="FFFFFF"/>
              </a:highlight>
            </a:endParaRPr>
          </a:p>
          <a:p>
            <a:pPr indent="0" lvl="0" marL="0" rtl="0" algn="l">
              <a:lnSpc>
                <a:spcPct val="115000"/>
              </a:lnSpc>
              <a:spcBef>
                <a:spcPts val="0"/>
              </a:spcBef>
              <a:spcAft>
                <a:spcPts val="0"/>
              </a:spcAft>
              <a:buNone/>
            </a:pPr>
            <a:r>
              <a:rPr lang="de-DE">
                <a:solidFill>
                  <a:schemeClr val="dk1"/>
                </a:solidFill>
                <a:highlight>
                  <a:srgbClr val="FFFFFF"/>
                </a:highlight>
              </a:rPr>
              <a:t>Away Goals Rule - a rule based on the assumption of a home advantage got abolished from last season 2020/21 on in UEFA and Bundesliga</a:t>
            </a:r>
            <a:endParaRPr>
              <a:solidFill>
                <a:schemeClr val="dk1"/>
              </a:solidFill>
              <a:highlight>
                <a:srgbClr val="FFFFFF"/>
              </a:highlight>
            </a:endParaRPr>
          </a:p>
          <a:p>
            <a:pPr indent="0" lvl="0" marL="0" rtl="0" algn="l">
              <a:lnSpc>
                <a:spcPct val="115000"/>
              </a:lnSpc>
              <a:spcBef>
                <a:spcPts val="0"/>
              </a:spcBef>
              <a:spcAft>
                <a:spcPts val="0"/>
              </a:spcAft>
              <a:buNone/>
            </a:pPr>
            <a:r>
              <a:t/>
            </a:r>
            <a:endParaRPr>
              <a:solidFill>
                <a:schemeClr val="dk1"/>
              </a:solidFill>
              <a:highlight>
                <a:srgbClr val="FFFFFF"/>
              </a:highlight>
            </a:endParaRPr>
          </a:p>
          <a:p>
            <a:pPr indent="0" lvl="0" marL="0" rtl="0" algn="l">
              <a:lnSpc>
                <a:spcPct val="115000"/>
              </a:lnSpc>
              <a:spcBef>
                <a:spcPts val="0"/>
              </a:spcBef>
              <a:spcAft>
                <a:spcPts val="0"/>
              </a:spcAft>
              <a:buNone/>
            </a:pPr>
            <a:r>
              <a:rPr lang="de-DE" sz="1000">
                <a:solidFill>
                  <a:schemeClr val="dk2"/>
                </a:solidFill>
                <a:highlight>
                  <a:srgbClr val="FFFFFF"/>
                </a:highlight>
              </a:rPr>
              <a:t>Away Goals Rule:</a:t>
            </a:r>
            <a:endParaRPr sz="1000">
              <a:solidFill>
                <a:schemeClr val="dk2"/>
              </a:solidFill>
              <a:highlight>
                <a:srgbClr val="FFFFFF"/>
              </a:highlight>
            </a:endParaRPr>
          </a:p>
          <a:p>
            <a:pPr indent="0" lvl="0" marL="0" rtl="0" algn="l">
              <a:spcBef>
                <a:spcPts val="0"/>
              </a:spcBef>
              <a:spcAft>
                <a:spcPts val="0"/>
              </a:spcAft>
              <a:buClr>
                <a:schemeClr val="dk1"/>
              </a:buClr>
              <a:buSzPts val="1800"/>
              <a:buFont typeface="Arial"/>
              <a:buNone/>
            </a:pPr>
            <a:r>
              <a:rPr lang="de-DE" sz="1000">
                <a:solidFill>
                  <a:schemeClr val="dk2"/>
                </a:solidFill>
                <a:latin typeface="Anaheim"/>
                <a:ea typeface="Anaheim"/>
                <a:cs typeface="Anaheim"/>
                <a:sym typeface="Anaheim"/>
              </a:rPr>
              <a:t>Home away goals Rule:</a:t>
            </a:r>
            <a:endParaRPr sz="1000">
              <a:solidFill>
                <a:schemeClr val="dk2"/>
              </a:solidFill>
              <a:latin typeface="Anaheim"/>
              <a:ea typeface="Anaheim"/>
              <a:cs typeface="Anaheim"/>
              <a:sym typeface="Anaheim"/>
            </a:endParaRPr>
          </a:p>
          <a:p>
            <a:pPr indent="0" lvl="0" marL="0" rtl="0" algn="l">
              <a:spcBef>
                <a:spcPts val="0"/>
              </a:spcBef>
              <a:spcAft>
                <a:spcPts val="0"/>
              </a:spcAft>
              <a:buClr>
                <a:schemeClr val="dk1"/>
              </a:buClr>
              <a:buSzPts val="1800"/>
              <a:buFont typeface="Arial"/>
              <a:buNone/>
            </a:pPr>
            <a:r>
              <a:rPr lang="de-DE" sz="1000">
                <a:solidFill>
                  <a:schemeClr val="dk2"/>
                </a:solidFill>
                <a:latin typeface="Anaheim"/>
                <a:ea typeface="Anaheim"/>
                <a:cs typeface="Anaheim"/>
                <a:sym typeface="Anaheim"/>
              </a:rPr>
              <a:t>When 2 teams play each other twice, once at each team’s home ground and it is a tie score wise, the team which scores more ‘away goals’, wins. (4)</a:t>
            </a:r>
            <a:endParaRPr sz="1000">
              <a:solidFill>
                <a:schemeClr val="dk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rPr>
              <a:t>We just want to find out if it actually exists and thus we arrive at our RQ:</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chemeClr val="lt1"/>
                </a:highlight>
              </a:rPr>
              <a:t>RQ: Does Home Advantage exist in professional European football?</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chemeClr val="lt1"/>
                </a:highlight>
              </a:rPr>
              <a:t>… which we transformed into the DQ through the 2 constructs </a:t>
            </a:r>
            <a:r>
              <a:rPr b="1" lang="de-DE">
                <a:solidFill>
                  <a:schemeClr val="dk1"/>
                </a:solidFill>
                <a:highlight>
                  <a:schemeClr val="lt1"/>
                </a:highlight>
              </a:rPr>
              <a:t>Home Advantage </a:t>
            </a:r>
            <a:r>
              <a:rPr lang="de-DE">
                <a:solidFill>
                  <a:schemeClr val="dk1"/>
                </a:solidFill>
                <a:highlight>
                  <a:schemeClr val="lt1"/>
                </a:highlight>
              </a:rPr>
              <a:t> and </a:t>
            </a:r>
            <a:r>
              <a:rPr b="1" lang="de-DE">
                <a:solidFill>
                  <a:schemeClr val="dk1"/>
                </a:solidFill>
                <a:highlight>
                  <a:schemeClr val="lt1"/>
                </a:highlight>
              </a:rPr>
              <a:t>Pro European Football</a:t>
            </a:r>
            <a:r>
              <a:rPr lang="de-DE">
                <a:solidFill>
                  <a:schemeClr val="dk1"/>
                </a:solidFill>
                <a:highlight>
                  <a:schemeClr val="lt1"/>
                </a:highlight>
              </a:rPr>
              <a:t>: </a:t>
            </a:r>
            <a:endParaRPr>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highlight>
                  <a:schemeClr val="lt1"/>
                </a:highlight>
              </a:rPr>
              <a:t>DQ: Do host teams win more than 50% of the equal number of home and away matches in the first leagues of Germany, England, Spain, Italy, France and the Champions and Europa League?</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We found our Datasets on api-football.com.</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continuing now with our current Progress.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de-DE">
                <a:solidFill>
                  <a:schemeClr val="dk1"/>
                </a:solidFill>
              </a:rPr>
              <a:t>And their database has 163 countries in 890+ leagues with earliest data from 2008. Now the data for the leagues we have been looking for have data from 2010 on which will suffice for our study.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de-DE"/>
              <a:t>Now what have we done in the last three weeks?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Until now we have used different tools that are illustrated on this slide. For example we use </a:t>
            </a:r>
            <a:r>
              <a:rPr lang="de-DE"/>
              <a:t>python for writing our scripts and have imported different packages like Pandas, requests, json matplotlib and seaborn to support our analyzing process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c9d4af1d1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10c9d4af1d1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After proposal presenztation first thing we did was to organize our folder structure. We decided to divide it into three parts </a:t>
            </a:r>
            <a:endParaRPr/>
          </a:p>
          <a:p>
            <a:pPr indent="0" lvl="0" marL="0" rtl="0" algn="l">
              <a:lnSpc>
                <a:spcPct val="100000"/>
              </a:lnSpc>
              <a:spcBef>
                <a:spcPts val="0"/>
              </a:spcBef>
              <a:spcAft>
                <a:spcPts val="0"/>
              </a:spcAft>
              <a:buSzPts val="1100"/>
              <a:buNone/>
            </a:pPr>
            <a:r>
              <a:rPr lang="de-DE"/>
              <a:t>the requests and resources folder have the same structure. In each we have a folder for each league. In the requests folder we have saved the python scripts for our requests and in the resources folder we  have the json files with the data for each season from 2010 until 2020. And inside the analysis folder we are planing on  putting our analysis files and we also have a analysis helper file there, Bur´´ florian will talk about that in a second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de-DE"/>
              <a:t>First we started by defining a folder structure. We thought that it would be good to divide our project in three parts. The First folder that we created was the Requests folder. In there is one folder for each league with a python file. This file is used to retrieve the data from the API and save a json file in our resources folder. The structure here is the same as in the request folder. Each league has its own folder with the data saved from 2010 to 2020 in jason files. And in the analysis folder we want to put all our analysis files. We also have a Analysis Helper file Analysis Util in there and we will talk about that in a minute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f7a4bc8b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0f7a4bc8b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Ok so what have we done to process our data. Like told in previous presentation, we got all the data via http requests from our API and stored the data into json files. During this process we noticed, given json format was very nested and hardly manageable. Therefore we wrote a method in a helper class, that contains several other helpful methods for our analysis, that reads the json and eventually returns a clean and flattened dataframe. A script then used this method to store each and every fixture of each and every league and season into one big .csv file. Thats being used in our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grpSp>
        <p:nvGrpSpPr>
          <p:cNvPr id="9" name="Google Shape;9;p18"/>
          <p:cNvGrpSpPr/>
          <p:nvPr/>
        </p:nvGrpSpPr>
        <p:grpSpPr>
          <a:xfrm rot="5400000">
            <a:off x="7057544" y="1520857"/>
            <a:ext cx="5402360" cy="2360669"/>
            <a:chOff x="3482725" y="2648925"/>
            <a:chExt cx="3368475" cy="1236600"/>
          </a:xfrm>
        </p:grpSpPr>
        <p:sp>
          <p:nvSpPr>
            <p:cNvPr id="10" name="Google Shape;10;p18"/>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8"/>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 name="Google Shape;12;p18"/>
          <p:cNvSpPr txBox="1"/>
          <p:nvPr>
            <p:ph type="title"/>
          </p:nvPr>
        </p:nvSpPr>
        <p:spPr>
          <a:xfrm>
            <a:off x="1615425" y="2589675"/>
            <a:ext cx="5913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18"/>
          <p:cNvSpPr txBox="1"/>
          <p:nvPr>
            <p:ph idx="1" type="subTitle"/>
          </p:nvPr>
        </p:nvSpPr>
        <p:spPr>
          <a:xfrm>
            <a:off x="2177475" y="3526750"/>
            <a:ext cx="47889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18"/>
          <p:cNvSpPr txBox="1"/>
          <p:nvPr>
            <p:ph idx="2" type="title"/>
          </p:nvPr>
        </p:nvSpPr>
        <p:spPr>
          <a:xfrm>
            <a:off x="3335625" y="1091900"/>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 name="Google Shape;15;p18"/>
          <p:cNvSpPr/>
          <p:nvPr/>
        </p:nvSpPr>
        <p:spPr>
          <a:xfrm rot="-949830">
            <a:off x="-1174194" y="-632074"/>
            <a:ext cx="3331019" cy="3656678"/>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18"/>
          <p:cNvGrpSpPr/>
          <p:nvPr/>
        </p:nvGrpSpPr>
        <p:grpSpPr>
          <a:xfrm flipH="1" rot="-5925743">
            <a:off x="-1075590" y="3910351"/>
            <a:ext cx="1856552" cy="1078207"/>
            <a:chOff x="5586650" y="985525"/>
            <a:chExt cx="1303925" cy="850925"/>
          </a:xfrm>
        </p:grpSpPr>
        <p:sp>
          <p:nvSpPr>
            <p:cNvPr id="17" name="Google Shape;17;p18"/>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8"/>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9" name="Shape 89"/>
        <p:cNvGrpSpPr/>
        <p:nvPr/>
      </p:nvGrpSpPr>
      <p:grpSpPr>
        <a:xfrm>
          <a:off x="0" y="0"/>
          <a:ext cx="0" cy="0"/>
          <a:chOff x="0" y="0"/>
          <a:chExt cx="0" cy="0"/>
        </a:xfrm>
      </p:grpSpPr>
      <p:sp>
        <p:nvSpPr>
          <p:cNvPr id="90" name="Google Shape;90;p28"/>
          <p:cNvSpPr txBox="1"/>
          <p:nvPr>
            <p:ph type="title"/>
          </p:nvPr>
        </p:nvSpPr>
        <p:spPr>
          <a:xfrm>
            <a:off x="713225" y="2665750"/>
            <a:ext cx="77175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57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28"/>
          <p:cNvSpPr txBox="1"/>
          <p:nvPr>
            <p:ph idx="1" type="subTitle"/>
          </p:nvPr>
        </p:nvSpPr>
        <p:spPr>
          <a:xfrm>
            <a:off x="713225" y="3501575"/>
            <a:ext cx="47889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28"/>
          <p:cNvSpPr txBox="1"/>
          <p:nvPr>
            <p:ph idx="2" type="title"/>
          </p:nvPr>
        </p:nvSpPr>
        <p:spPr>
          <a:xfrm>
            <a:off x="713225" y="1092825"/>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93" name="Google Shape;93;p28"/>
          <p:cNvGrpSpPr/>
          <p:nvPr/>
        </p:nvGrpSpPr>
        <p:grpSpPr>
          <a:xfrm rot="-4874133">
            <a:off x="-707243" y="3846"/>
            <a:ext cx="1645601" cy="955766"/>
            <a:chOff x="5586650" y="985525"/>
            <a:chExt cx="1303925" cy="850925"/>
          </a:xfrm>
        </p:grpSpPr>
        <p:sp>
          <p:nvSpPr>
            <p:cNvPr id="94" name="Google Shape;94;p28"/>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8"/>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28"/>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28"/>
          <p:cNvGrpSpPr/>
          <p:nvPr/>
        </p:nvGrpSpPr>
        <p:grpSpPr>
          <a:xfrm rot="4917415">
            <a:off x="6522119" y="1661509"/>
            <a:ext cx="6430346" cy="2360643"/>
            <a:chOff x="3482725" y="2648925"/>
            <a:chExt cx="3368475" cy="1236600"/>
          </a:xfrm>
        </p:grpSpPr>
        <p:sp>
          <p:nvSpPr>
            <p:cNvPr id="98" name="Google Shape;98;p28"/>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8"/>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0" name="Shape 100"/>
        <p:cNvGrpSpPr/>
        <p:nvPr/>
      </p:nvGrpSpPr>
      <p:grpSpPr>
        <a:xfrm>
          <a:off x="0" y="0"/>
          <a:ext cx="0" cy="0"/>
          <a:chOff x="0" y="0"/>
          <a:chExt cx="0" cy="0"/>
        </a:xfrm>
      </p:grpSpPr>
      <p:grpSp>
        <p:nvGrpSpPr>
          <p:cNvPr id="101" name="Google Shape;101;p29"/>
          <p:cNvGrpSpPr/>
          <p:nvPr/>
        </p:nvGrpSpPr>
        <p:grpSpPr>
          <a:xfrm rot="5925867">
            <a:off x="8391657" y="4304071"/>
            <a:ext cx="1645601" cy="955766"/>
            <a:chOff x="5586650" y="985525"/>
            <a:chExt cx="1303925" cy="850925"/>
          </a:xfrm>
        </p:grpSpPr>
        <p:sp>
          <p:nvSpPr>
            <p:cNvPr id="102" name="Google Shape;102;p2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29"/>
          <p:cNvGrpSpPr/>
          <p:nvPr/>
        </p:nvGrpSpPr>
        <p:grpSpPr>
          <a:xfrm rot="-4874133">
            <a:off x="-761793" y="-34366"/>
            <a:ext cx="1645601" cy="955766"/>
            <a:chOff x="5586650" y="985525"/>
            <a:chExt cx="1303925" cy="850925"/>
          </a:xfrm>
        </p:grpSpPr>
        <p:sp>
          <p:nvSpPr>
            <p:cNvPr id="105" name="Google Shape;105;p2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29"/>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8" name="Shape 108"/>
        <p:cNvGrpSpPr/>
        <p:nvPr/>
      </p:nvGrpSpPr>
      <p:grpSpPr>
        <a:xfrm>
          <a:off x="0" y="0"/>
          <a:ext cx="0" cy="0"/>
          <a:chOff x="0" y="0"/>
          <a:chExt cx="0" cy="0"/>
        </a:xfrm>
      </p:grpSpPr>
      <p:grpSp>
        <p:nvGrpSpPr>
          <p:cNvPr id="109" name="Google Shape;109;p30"/>
          <p:cNvGrpSpPr/>
          <p:nvPr/>
        </p:nvGrpSpPr>
        <p:grpSpPr>
          <a:xfrm rot="4917415">
            <a:off x="6002019" y="1587821"/>
            <a:ext cx="6430346" cy="2360643"/>
            <a:chOff x="3482725" y="2648925"/>
            <a:chExt cx="3368475" cy="1236600"/>
          </a:xfrm>
        </p:grpSpPr>
        <p:sp>
          <p:nvSpPr>
            <p:cNvPr id="110" name="Google Shape;110;p30"/>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0"/>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2">
    <p:spTree>
      <p:nvGrpSpPr>
        <p:cNvPr id="19" name="Shape 19"/>
        <p:cNvGrpSpPr/>
        <p:nvPr/>
      </p:nvGrpSpPr>
      <p:grpSpPr>
        <a:xfrm>
          <a:off x="0" y="0"/>
          <a:ext cx="0" cy="0"/>
          <a:chOff x="0" y="0"/>
          <a:chExt cx="0" cy="0"/>
        </a:xfrm>
      </p:grpSpPr>
      <p:sp>
        <p:nvSpPr>
          <p:cNvPr id="20" name="Google Shape;20;p19"/>
          <p:cNvSpPr txBox="1"/>
          <p:nvPr>
            <p:ph type="title"/>
          </p:nvPr>
        </p:nvSpPr>
        <p:spPr>
          <a:xfrm>
            <a:off x="6094338"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 name="Google Shape;21;p19"/>
          <p:cNvSpPr txBox="1"/>
          <p:nvPr>
            <p:ph idx="1" type="subTitle"/>
          </p:nvPr>
        </p:nvSpPr>
        <p:spPr>
          <a:xfrm>
            <a:off x="6094338"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19"/>
          <p:cNvSpPr txBox="1"/>
          <p:nvPr>
            <p:ph idx="2" type="title"/>
          </p:nvPr>
        </p:nvSpPr>
        <p:spPr>
          <a:xfrm>
            <a:off x="2235600"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 name="Google Shape;23;p19"/>
          <p:cNvSpPr txBox="1"/>
          <p:nvPr>
            <p:ph idx="3" type="subTitle"/>
          </p:nvPr>
        </p:nvSpPr>
        <p:spPr>
          <a:xfrm>
            <a:off x="2235600"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19"/>
          <p:cNvSpPr txBox="1"/>
          <p:nvPr>
            <p:ph idx="4" type="title"/>
          </p:nvPr>
        </p:nvSpPr>
        <p:spPr>
          <a:xfrm>
            <a:off x="2235575"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19"/>
          <p:cNvSpPr txBox="1"/>
          <p:nvPr>
            <p:ph idx="5" type="subTitle"/>
          </p:nvPr>
        </p:nvSpPr>
        <p:spPr>
          <a:xfrm>
            <a:off x="2235600"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19"/>
          <p:cNvSpPr txBox="1"/>
          <p:nvPr>
            <p:ph idx="6"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7" type="title"/>
          </p:nvPr>
        </p:nvSpPr>
        <p:spPr>
          <a:xfrm>
            <a:off x="1042500" y="1483463"/>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19"/>
          <p:cNvSpPr txBox="1"/>
          <p:nvPr>
            <p:ph idx="8" type="title"/>
          </p:nvPr>
        </p:nvSpPr>
        <p:spPr>
          <a:xfrm>
            <a:off x="4917713" y="14834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19"/>
          <p:cNvSpPr txBox="1"/>
          <p:nvPr>
            <p:ph idx="9" type="title"/>
          </p:nvPr>
        </p:nvSpPr>
        <p:spPr>
          <a:xfrm>
            <a:off x="1042500"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19"/>
          <p:cNvSpPr/>
          <p:nvPr/>
        </p:nvSpPr>
        <p:spPr>
          <a:xfrm rot="-3011123">
            <a:off x="-894030" y="3253269"/>
            <a:ext cx="2163028" cy="2374497"/>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19"/>
          <p:cNvGrpSpPr/>
          <p:nvPr/>
        </p:nvGrpSpPr>
        <p:grpSpPr>
          <a:xfrm rot="-4874257">
            <a:off x="-1110790" y="-205424"/>
            <a:ext cx="1856552" cy="1078207"/>
            <a:chOff x="5586650" y="985525"/>
            <a:chExt cx="1303925" cy="850925"/>
          </a:xfrm>
        </p:grpSpPr>
        <p:sp>
          <p:nvSpPr>
            <p:cNvPr id="32" name="Google Shape;32;p1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19"/>
          <p:cNvGrpSpPr/>
          <p:nvPr/>
        </p:nvGrpSpPr>
        <p:grpSpPr>
          <a:xfrm rot="4917415">
            <a:off x="6566819" y="1502446"/>
            <a:ext cx="6430346" cy="2360643"/>
            <a:chOff x="3482725" y="2648925"/>
            <a:chExt cx="3368475" cy="1236600"/>
          </a:xfrm>
        </p:grpSpPr>
        <p:sp>
          <p:nvSpPr>
            <p:cNvPr id="35" name="Google Shape;35;p19"/>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19"/>
          <p:cNvSpPr txBox="1"/>
          <p:nvPr>
            <p:ph idx="13" type="title"/>
          </p:nvPr>
        </p:nvSpPr>
        <p:spPr>
          <a:xfrm>
            <a:off x="6094338"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 name="Google Shape;38;p19"/>
          <p:cNvSpPr txBox="1"/>
          <p:nvPr>
            <p:ph idx="14" type="subTitle"/>
          </p:nvPr>
        </p:nvSpPr>
        <p:spPr>
          <a:xfrm>
            <a:off x="6094363"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19"/>
          <p:cNvSpPr txBox="1"/>
          <p:nvPr>
            <p:ph idx="15" type="title"/>
          </p:nvPr>
        </p:nvSpPr>
        <p:spPr>
          <a:xfrm>
            <a:off x="4917713"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rgbClr val="FF9900"/>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AND_BODY_2">
    <p:spTree>
      <p:nvGrpSpPr>
        <p:cNvPr id="40" name="Shape 40"/>
        <p:cNvGrpSpPr/>
        <p:nvPr/>
      </p:nvGrpSpPr>
      <p:grpSpPr>
        <a:xfrm>
          <a:off x="0" y="0"/>
          <a:ext cx="0" cy="0"/>
          <a:chOff x="0" y="0"/>
          <a:chExt cx="0" cy="0"/>
        </a:xfrm>
      </p:grpSpPr>
      <p:sp>
        <p:nvSpPr>
          <p:cNvPr id="41" name="Google Shape;41;p2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20"/>
          <p:cNvSpPr txBox="1"/>
          <p:nvPr>
            <p:ph idx="1" type="body"/>
          </p:nvPr>
        </p:nvSpPr>
        <p:spPr>
          <a:xfrm>
            <a:off x="713225" y="1074925"/>
            <a:ext cx="5520600" cy="3221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accent3"/>
              </a:buClr>
              <a:buSzPts val="18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3" name="Google Shape;43;p20"/>
          <p:cNvSpPr/>
          <p:nvPr/>
        </p:nvSpPr>
        <p:spPr>
          <a:xfrm flipH="1" rot="-1681242">
            <a:off x="6888645" y="-7464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20"/>
          <p:cNvGrpSpPr/>
          <p:nvPr/>
        </p:nvGrpSpPr>
        <p:grpSpPr>
          <a:xfrm rot="5925867">
            <a:off x="8468732" y="4361871"/>
            <a:ext cx="1645601" cy="955766"/>
            <a:chOff x="5586650" y="985525"/>
            <a:chExt cx="1303925" cy="850925"/>
          </a:xfrm>
        </p:grpSpPr>
        <p:sp>
          <p:nvSpPr>
            <p:cNvPr id="45" name="Google Shape;45;p20"/>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21"/>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000">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 name="Google Shape;4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50" name="Google Shape;50;p21"/>
          <p:cNvSpPr/>
          <p:nvPr/>
        </p:nvSpPr>
        <p:spPr>
          <a:xfrm>
            <a:off x="0" y="-53450"/>
            <a:ext cx="9144000" cy="5207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1" name="Shape 51"/>
        <p:cNvGrpSpPr/>
        <p:nvPr/>
      </p:nvGrpSpPr>
      <p:grpSpPr>
        <a:xfrm>
          <a:off x="0" y="0"/>
          <a:ext cx="0" cy="0"/>
          <a:chOff x="0" y="0"/>
          <a:chExt cx="0" cy="0"/>
        </a:xfrm>
      </p:grpSpPr>
      <p:sp>
        <p:nvSpPr>
          <p:cNvPr id="52" name="Google Shape;52;p22"/>
          <p:cNvSpPr txBox="1"/>
          <p:nvPr>
            <p:ph type="title"/>
          </p:nvPr>
        </p:nvSpPr>
        <p:spPr>
          <a:xfrm>
            <a:off x="2916001" y="3226875"/>
            <a:ext cx="33120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3" name="Google Shape;53;p22"/>
          <p:cNvSpPr txBox="1"/>
          <p:nvPr>
            <p:ph idx="1" type="subTitle"/>
          </p:nvPr>
        </p:nvSpPr>
        <p:spPr>
          <a:xfrm>
            <a:off x="1768500" y="1486575"/>
            <a:ext cx="56229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54" name="Google Shape;54;p22"/>
          <p:cNvGrpSpPr/>
          <p:nvPr/>
        </p:nvGrpSpPr>
        <p:grpSpPr>
          <a:xfrm rot="-5882585">
            <a:off x="-3797606" y="1176409"/>
            <a:ext cx="6430346" cy="2360643"/>
            <a:chOff x="3482725" y="2648925"/>
            <a:chExt cx="3368475" cy="1236600"/>
          </a:xfrm>
        </p:grpSpPr>
        <p:sp>
          <p:nvSpPr>
            <p:cNvPr id="55" name="Google Shape;55;p22"/>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2"/>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2"/>
          <p:cNvSpPr/>
          <p:nvPr/>
        </p:nvSpPr>
        <p:spPr>
          <a:xfrm flipH="1" rot="613650">
            <a:off x="7217010" y="-555904"/>
            <a:ext cx="2427511" cy="266483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2"/>
          <p:cNvGrpSpPr/>
          <p:nvPr/>
        </p:nvGrpSpPr>
        <p:grpSpPr>
          <a:xfrm rot="5925743">
            <a:off x="8306510" y="4006351"/>
            <a:ext cx="1856552" cy="1078207"/>
            <a:chOff x="5586650" y="985525"/>
            <a:chExt cx="1303925" cy="850925"/>
          </a:xfrm>
        </p:grpSpPr>
        <p:sp>
          <p:nvSpPr>
            <p:cNvPr id="59" name="Google Shape;59;p22"/>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2"/>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23"/>
          <p:cNvSpPr txBox="1"/>
          <p:nvPr>
            <p:ph type="ctrTitle"/>
          </p:nvPr>
        </p:nvSpPr>
        <p:spPr>
          <a:xfrm>
            <a:off x="713225" y="539500"/>
            <a:ext cx="3858900" cy="1950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6200">
                <a:solidFill>
                  <a:schemeClr val="lt1"/>
                </a:solidFill>
                <a:latin typeface="Archivo Black"/>
                <a:ea typeface="Archivo Black"/>
                <a:cs typeface="Archivo Black"/>
                <a:sym typeface="Archiv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23"/>
          <p:cNvSpPr txBox="1"/>
          <p:nvPr>
            <p:ph idx="1" type="subTitle"/>
          </p:nvPr>
        </p:nvSpPr>
        <p:spPr>
          <a:xfrm>
            <a:off x="713225" y="3261125"/>
            <a:ext cx="3858900" cy="47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naheim"/>
                <a:ea typeface="Anaheim"/>
                <a:cs typeface="Anaheim"/>
                <a:sym typeface="Anahei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64" name="Google Shape;64;p23"/>
          <p:cNvGrpSpPr/>
          <p:nvPr/>
        </p:nvGrpSpPr>
        <p:grpSpPr>
          <a:xfrm rot="-10455376">
            <a:off x="-1464266" y="4385816"/>
            <a:ext cx="2175831" cy="948433"/>
            <a:chOff x="5586650" y="985525"/>
            <a:chExt cx="1303925" cy="850925"/>
          </a:xfrm>
        </p:grpSpPr>
        <p:sp>
          <p:nvSpPr>
            <p:cNvPr id="65" name="Google Shape;65;p23"/>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3"/>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23"/>
          <p:cNvSpPr/>
          <p:nvPr/>
        </p:nvSpPr>
        <p:spPr>
          <a:xfrm>
            <a:off x="-874275" y="-742646"/>
            <a:ext cx="2259700" cy="248062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24"/>
          <p:cNvSpPr/>
          <p:nvPr/>
        </p:nvSpPr>
        <p:spPr>
          <a:xfrm>
            <a:off x="7918925" y="3634128"/>
            <a:ext cx="2279685" cy="250256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4"/>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24"/>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AutoNum type="arabicPeriod"/>
              <a:defRPr sz="12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grpSp>
        <p:nvGrpSpPr>
          <p:cNvPr id="72" name="Google Shape;72;p24"/>
          <p:cNvGrpSpPr/>
          <p:nvPr/>
        </p:nvGrpSpPr>
        <p:grpSpPr>
          <a:xfrm rot="-5400000">
            <a:off x="-3198332" y="1883909"/>
            <a:ext cx="5646690" cy="1668463"/>
            <a:chOff x="3281300" y="4114300"/>
            <a:chExt cx="3351350" cy="934975"/>
          </a:xfrm>
        </p:grpSpPr>
        <p:sp>
          <p:nvSpPr>
            <p:cNvPr id="73" name="Google Shape;73;p24"/>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4"/>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5"/>
          <p:cNvSpPr txBox="1"/>
          <p:nvPr>
            <p:ph type="title"/>
          </p:nvPr>
        </p:nvSpPr>
        <p:spPr>
          <a:xfrm>
            <a:off x="713225" y="539500"/>
            <a:ext cx="7717500" cy="55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6"/>
          <p:cNvSpPr txBox="1"/>
          <p:nvPr>
            <p:ph type="title"/>
          </p:nvPr>
        </p:nvSpPr>
        <p:spPr>
          <a:xfrm>
            <a:off x="713225" y="539500"/>
            <a:ext cx="7717500" cy="56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6"/>
          <p:cNvSpPr txBox="1"/>
          <p:nvPr>
            <p:ph idx="1" type="body"/>
          </p:nvPr>
        </p:nvSpPr>
        <p:spPr>
          <a:xfrm>
            <a:off x="713225" y="1804850"/>
            <a:ext cx="3858900" cy="134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Font typeface="Arial"/>
              <a:buChar char="●"/>
              <a:defRPr sz="1400"/>
            </a:lvl1pPr>
            <a:lvl2pPr indent="-317500" lvl="1" marL="914400" algn="l">
              <a:lnSpc>
                <a:spcPct val="100000"/>
              </a:lnSpc>
              <a:spcBef>
                <a:spcPts val="0"/>
              </a:spcBef>
              <a:spcAft>
                <a:spcPts val="0"/>
              </a:spcAft>
              <a:buClr>
                <a:schemeClr val="dk1"/>
              </a:buClr>
              <a:buSzPts val="1400"/>
              <a:buFont typeface="Arial"/>
              <a:buChar char="○"/>
              <a:defRPr sz="1200"/>
            </a:lvl2pPr>
            <a:lvl3pPr indent="-317500" lvl="2" marL="1371600" algn="l">
              <a:lnSpc>
                <a:spcPct val="100000"/>
              </a:lnSpc>
              <a:spcBef>
                <a:spcPts val="0"/>
              </a:spcBef>
              <a:spcAft>
                <a:spcPts val="0"/>
              </a:spcAft>
              <a:buClr>
                <a:schemeClr val="dk1"/>
              </a:buClr>
              <a:buSzPts val="1400"/>
              <a:buFont typeface="Arial"/>
              <a:buChar char="■"/>
              <a:defRPr sz="1200"/>
            </a:lvl3pPr>
            <a:lvl4pPr indent="-317500" lvl="3" marL="1828800" algn="l">
              <a:lnSpc>
                <a:spcPct val="100000"/>
              </a:lnSpc>
              <a:spcBef>
                <a:spcPts val="0"/>
              </a:spcBef>
              <a:spcAft>
                <a:spcPts val="0"/>
              </a:spcAft>
              <a:buClr>
                <a:schemeClr val="dk1"/>
              </a:buClr>
              <a:buSzPts val="1400"/>
              <a:buFont typeface="Arial"/>
              <a:buChar char="●"/>
              <a:defRPr sz="1200"/>
            </a:lvl4pPr>
            <a:lvl5pPr indent="-317500" lvl="4" marL="2286000" algn="l">
              <a:lnSpc>
                <a:spcPct val="100000"/>
              </a:lnSpc>
              <a:spcBef>
                <a:spcPts val="0"/>
              </a:spcBef>
              <a:spcAft>
                <a:spcPts val="0"/>
              </a:spcAft>
              <a:buClr>
                <a:schemeClr val="dk1"/>
              </a:buClr>
              <a:buSzPts val="1400"/>
              <a:buFont typeface="Arial"/>
              <a:buChar char="○"/>
              <a:defRPr sz="1200"/>
            </a:lvl5pPr>
            <a:lvl6pPr indent="-317500" lvl="5" marL="2743200" algn="l">
              <a:lnSpc>
                <a:spcPct val="100000"/>
              </a:lnSpc>
              <a:spcBef>
                <a:spcPts val="0"/>
              </a:spcBef>
              <a:spcAft>
                <a:spcPts val="0"/>
              </a:spcAft>
              <a:buClr>
                <a:schemeClr val="dk1"/>
              </a:buClr>
              <a:buSzPts val="1400"/>
              <a:buFont typeface="Arial"/>
              <a:buChar char="■"/>
              <a:defRPr sz="1200"/>
            </a:lvl6pPr>
            <a:lvl7pPr indent="-317500" lvl="6" marL="3200400" algn="l">
              <a:lnSpc>
                <a:spcPct val="100000"/>
              </a:lnSpc>
              <a:spcBef>
                <a:spcPts val="0"/>
              </a:spcBef>
              <a:spcAft>
                <a:spcPts val="0"/>
              </a:spcAft>
              <a:buClr>
                <a:schemeClr val="dk1"/>
              </a:buClr>
              <a:buSzPts val="1400"/>
              <a:buFont typeface="Arial"/>
              <a:buChar char="●"/>
              <a:defRPr sz="1200"/>
            </a:lvl7pPr>
            <a:lvl8pPr indent="-317500" lvl="7" marL="3657600" algn="l">
              <a:lnSpc>
                <a:spcPct val="100000"/>
              </a:lnSpc>
              <a:spcBef>
                <a:spcPts val="0"/>
              </a:spcBef>
              <a:spcAft>
                <a:spcPts val="0"/>
              </a:spcAft>
              <a:buClr>
                <a:schemeClr val="dk1"/>
              </a:buClr>
              <a:buSzPts val="1400"/>
              <a:buFont typeface="Arial"/>
              <a:buChar char="○"/>
              <a:defRPr sz="1200"/>
            </a:lvl8pPr>
            <a:lvl9pPr indent="-317500" lvl="8" marL="4114800" algn="l">
              <a:lnSpc>
                <a:spcPct val="115000"/>
              </a:lnSpc>
              <a:spcBef>
                <a:spcPts val="0"/>
              </a:spcBef>
              <a:spcAft>
                <a:spcPts val="0"/>
              </a:spcAft>
              <a:buClr>
                <a:schemeClr val="dk1"/>
              </a:buClr>
              <a:buSzPts val="1400"/>
              <a:buFont typeface="Arial"/>
              <a:buChar char="■"/>
              <a:defRPr sz="1200"/>
            </a:lvl9pPr>
          </a:lstStyle>
          <a:p/>
        </p:txBody>
      </p:sp>
      <p:sp>
        <p:nvSpPr>
          <p:cNvPr id="80" name="Google Shape;80;p26"/>
          <p:cNvSpPr txBox="1"/>
          <p:nvPr>
            <p:ph idx="2" type="title"/>
          </p:nvPr>
        </p:nvSpPr>
        <p:spPr>
          <a:xfrm>
            <a:off x="713100" y="1360550"/>
            <a:ext cx="3858900" cy="44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81" name="Google Shape;81;p26"/>
          <p:cNvGrpSpPr/>
          <p:nvPr/>
        </p:nvGrpSpPr>
        <p:grpSpPr>
          <a:xfrm flipH="1" rot="-5849988">
            <a:off x="-1233846" y="3780543"/>
            <a:ext cx="2175827" cy="948282"/>
            <a:chOff x="5586650" y="985525"/>
            <a:chExt cx="1303925" cy="850925"/>
          </a:xfrm>
        </p:grpSpPr>
        <p:sp>
          <p:nvSpPr>
            <p:cNvPr id="82" name="Google Shape;82;p26"/>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26"/>
          <p:cNvGrpSpPr/>
          <p:nvPr/>
        </p:nvGrpSpPr>
        <p:grpSpPr>
          <a:xfrm rot="-5400000">
            <a:off x="6759468" y="1737522"/>
            <a:ext cx="5646690" cy="1668463"/>
            <a:chOff x="3281300" y="4114300"/>
            <a:chExt cx="3351350" cy="934975"/>
          </a:xfrm>
        </p:grpSpPr>
        <p:sp>
          <p:nvSpPr>
            <p:cNvPr id="85" name="Google Shape;85;p26"/>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chivo Black"/>
              <a:buNone/>
              <a:defRPr b="0" i="0" sz="2800" u="none" cap="none" strike="noStrike">
                <a:solidFill>
                  <a:schemeClr val="lt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7"/>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311">
          <p15:clr>
            <a:srgbClr val="EA4335"/>
          </p15:clr>
        </p15:guide>
        <p15:guide id="3" pos="449">
          <p15:clr>
            <a:srgbClr val="EA4335"/>
          </p15:clr>
        </p15:guide>
        <p15:guide id="4" orient="horz" pos="2903">
          <p15:clr>
            <a:srgbClr val="EA4335"/>
          </p15:clr>
        </p15:guide>
        <p15:guide id="5"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7.png"/><Relationship Id="rId9"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22.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3.png"/><Relationship Id="rId7" Type="http://schemas.openxmlformats.org/officeDocument/2006/relationships/image" Target="../media/image8.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title"/>
          </p:nvPr>
        </p:nvSpPr>
        <p:spPr>
          <a:xfrm>
            <a:off x="0" y="1286975"/>
            <a:ext cx="8931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Progress Presentation</a:t>
            </a:r>
            <a:endParaRPr/>
          </a:p>
        </p:txBody>
      </p:sp>
      <p:sp>
        <p:nvSpPr>
          <p:cNvPr id="117" name="Google Shape;117;p1"/>
          <p:cNvSpPr txBox="1"/>
          <p:nvPr>
            <p:ph idx="1" type="subTitle"/>
          </p:nvPr>
        </p:nvSpPr>
        <p:spPr>
          <a:xfrm>
            <a:off x="2145300" y="3063117"/>
            <a:ext cx="4788900" cy="17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de-DE">
                <a:latin typeface="Archivo Black"/>
                <a:ea typeface="Archivo Black"/>
                <a:cs typeface="Archivo Black"/>
                <a:sym typeface="Archivo Black"/>
              </a:rPr>
              <a:t>A presentation by</a:t>
            </a:r>
            <a:r>
              <a:rPr lang="de-DE"/>
              <a:t> </a:t>
            </a:r>
            <a:endParaRPr/>
          </a:p>
          <a:p>
            <a:pPr indent="0" lvl="0" marL="0" rtl="0" algn="ctr">
              <a:lnSpc>
                <a:spcPct val="100000"/>
              </a:lnSpc>
              <a:spcBef>
                <a:spcPts val="0"/>
              </a:spcBef>
              <a:spcAft>
                <a:spcPts val="0"/>
              </a:spcAft>
              <a:buSzPts val="2100"/>
              <a:buNone/>
            </a:pPr>
            <a:r>
              <a:rPr lang="de-DE"/>
              <a:t>Anastasia Hildebrandt </a:t>
            </a:r>
            <a:endParaRPr/>
          </a:p>
          <a:p>
            <a:pPr indent="0" lvl="0" marL="0" rtl="0" algn="ctr">
              <a:lnSpc>
                <a:spcPct val="100000"/>
              </a:lnSpc>
              <a:spcBef>
                <a:spcPts val="0"/>
              </a:spcBef>
              <a:spcAft>
                <a:spcPts val="0"/>
              </a:spcAft>
              <a:buSzPts val="2100"/>
              <a:buNone/>
            </a:pPr>
            <a:r>
              <a:rPr lang="de-DE"/>
              <a:t>Alexander Kens </a:t>
            </a:r>
            <a:endParaRPr/>
          </a:p>
          <a:p>
            <a:pPr indent="0" lvl="0" marL="0" rtl="0" algn="ctr">
              <a:lnSpc>
                <a:spcPct val="100000"/>
              </a:lnSpc>
              <a:spcBef>
                <a:spcPts val="0"/>
              </a:spcBef>
              <a:spcAft>
                <a:spcPts val="0"/>
              </a:spcAft>
              <a:buSzPts val="2100"/>
              <a:buNone/>
            </a:pPr>
            <a:r>
              <a:rPr lang="de-DE"/>
              <a:t>Raphael Kleemann Sánchez </a:t>
            </a:r>
            <a:endParaRPr/>
          </a:p>
          <a:p>
            <a:pPr indent="0" lvl="0" marL="0" rtl="0" algn="ctr">
              <a:lnSpc>
                <a:spcPct val="100000"/>
              </a:lnSpc>
              <a:spcBef>
                <a:spcPts val="0"/>
              </a:spcBef>
              <a:spcAft>
                <a:spcPts val="0"/>
              </a:spcAft>
              <a:buSzPts val="2100"/>
              <a:buNone/>
            </a:pPr>
            <a:r>
              <a:rPr lang="de-DE"/>
              <a:t>Florian Six</a:t>
            </a:r>
            <a:endParaRPr sz="1050">
              <a:solidFill>
                <a:srgbClr val="1D2125"/>
              </a:solidFill>
              <a:highlight>
                <a:srgbClr val="F5F5F5"/>
              </a:highlight>
              <a:latin typeface="Roboto"/>
              <a:ea typeface="Roboto"/>
              <a:cs typeface="Roboto"/>
              <a:sym typeface="Roboto"/>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p:txBody>
      </p:sp>
      <p:sp>
        <p:nvSpPr>
          <p:cNvPr id="118" name="Google Shape;118;p1"/>
          <p:cNvSpPr txBox="1"/>
          <p:nvPr/>
        </p:nvSpPr>
        <p:spPr>
          <a:xfrm>
            <a:off x="2053500" y="2425750"/>
            <a:ext cx="48807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de-DE" sz="2300" u="none" cap="none" strike="noStrike">
                <a:solidFill>
                  <a:schemeClr val="accent3"/>
                </a:solidFill>
                <a:latin typeface="Archivo Black"/>
                <a:ea typeface="Archivo Black"/>
                <a:cs typeface="Archivo Black"/>
                <a:sym typeface="Archivo Black"/>
              </a:rPr>
              <a:t>Home Advantage in Football</a:t>
            </a:r>
            <a:endParaRPr b="0" i="0" sz="2300" u="none" cap="none" strike="noStrike">
              <a:solidFill>
                <a:schemeClr val="accent3"/>
              </a:solidFill>
              <a:latin typeface="Archivo Black"/>
              <a:ea typeface="Archivo Black"/>
              <a:cs typeface="Archivo Black"/>
              <a:sym typeface="Archivo Black"/>
            </a:endParaRPr>
          </a:p>
        </p:txBody>
      </p:sp>
      <p:sp>
        <p:nvSpPr>
          <p:cNvPr id="119" name="Google Shape;119;p1"/>
          <p:cNvSpPr txBox="1"/>
          <p:nvPr/>
        </p:nvSpPr>
        <p:spPr>
          <a:xfrm>
            <a:off x="6904493" y="4558725"/>
            <a:ext cx="199928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800" u="none" cap="none" strike="noStrike">
                <a:solidFill>
                  <a:schemeClr val="accent3"/>
                </a:solidFill>
                <a:latin typeface="Arial"/>
                <a:ea typeface="Arial"/>
                <a:cs typeface="Arial"/>
                <a:sym typeface="Arial"/>
              </a:rPr>
              <a:t>Programming Project:</a:t>
            </a:r>
            <a:endParaRPr/>
          </a:p>
          <a:p>
            <a:pPr indent="0" lvl="0" marL="0" marR="0" rtl="0" algn="l">
              <a:lnSpc>
                <a:spcPct val="100000"/>
              </a:lnSpc>
              <a:spcBef>
                <a:spcPts val="0"/>
              </a:spcBef>
              <a:spcAft>
                <a:spcPts val="0"/>
              </a:spcAft>
              <a:buNone/>
            </a:pPr>
            <a:r>
              <a:rPr b="0" i="0" lang="de-DE" sz="800" u="none" cap="none" strike="noStrike">
                <a:solidFill>
                  <a:schemeClr val="accent3"/>
                </a:solidFill>
                <a:latin typeface="Arial"/>
                <a:ea typeface="Arial"/>
                <a:cs typeface="Arial"/>
                <a:sym typeface="Arial"/>
              </a:rPr>
              <a:t>Data Science in Python and R</a:t>
            </a:r>
            <a:endParaRPr/>
          </a:p>
          <a:p>
            <a:pPr indent="0" lvl="0" marL="0" marR="0" rtl="0" algn="l">
              <a:lnSpc>
                <a:spcPct val="100000"/>
              </a:lnSpc>
              <a:spcBef>
                <a:spcPts val="0"/>
              </a:spcBef>
              <a:spcAft>
                <a:spcPts val="0"/>
              </a:spcAft>
              <a:buNone/>
            </a:pPr>
            <a:r>
              <a:rPr b="0" i="0" lang="de-DE" sz="800" u="none" cap="none" strike="noStrike">
                <a:solidFill>
                  <a:schemeClr val="accent3"/>
                </a:solidFill>
                <a:latin typeface="Arial"/>
                <a:ea typeface="Arial"/>
                <a:cs typeface="Arial"/>
                <a:sym typeface="Arial"/>
              </a:rPr>
              <a:t>Group D</a:t>
            </a:r>
            <a:endParaRPr/>
          </a:p>
          <a:p>
            <a:pPr indent="0" lvl="0" marL="0" marR="0" rtl="0" algn="l">
              <a:lnSpc>
                <a:spcPct val="100000"/>
              </a:lnSpc>
              <a:spcBef>
                <a:spcPts val="0"/>
              </a:spcBef>
              <a:spcAft>
                <a:spcPts val="0"/>
              </a:spcAft>
              <a:buNone/>
            </a:pPr>
            <a:r>
              <a:t/>
            </a:r>
            <a:endParaRPr b="0" i="0" sz="800" u="none" cap="none" strike="noStrike">
              <a:solidFill>
                <a:schemeClr val="accent3"/>
              </a:solidFill>
              <a:latin typeface="Arial"/>
              <a:ea typeface="Arial"/>
              <a:cs typeface="Arial"/>
              <a:sym typeface="Arial"/>
            </a:endParaRPr>
          </a:p>
        </p:txBody>
      </p:sp>
      <p:sp>
        <p:nvSpPr>
          <p:cNvPr id="120" name="Google Shape;120;p1"/>
          <p:cNvSpPr txBox="1"/>
          <p:nvPr/>
        </p:nvSpPr>
        <p:spPr>
          <a:xfrm>
            <a:off x="725912" y="4558725"/>
            <a:ext cx="19992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800" u="none" cap="none" strike="noStrike">
                <a:solidFill>
                  <a:schemeClr val="accent3"/>
                </a:solidFill>
                <a:latin typeface="Arial"/>
                <a:ea typeface="Arial"/>
                <a:cs typeface="Arial"/>
                <a:sym typeface="Arial"/>
              </a:rPr>
              <a:t>TU Berlin</a:t>
            </a:r>
            <a:endParaRPr/>
          </a:p>
          <a:p>
            <a:pPr indent="0" lvl="0" marL="0" marR="0" rtl="0" algn="l">
              <a:lnSpc>
                <a:spcPct val="100000"/>
              </a:lnSpc>
              <a:spcBef>
                <a:spcPts val="0"/>
              </a:spcBef>
              <a:spcAft>
                <a:spcPts val="0"/>
              </a:spcAft>
              <a:buNone/>
            </a:pPr>
            <a:r>
              <a:rPr b="0" i="0" lang="de-DE" sz="800" u="none" cap="none" strike="noStrike">
                <a:solidFill>
                  <a:schemeClr val="accent3"/>
                </a:solidFill>
                <a:latin typeface="Arial"/>
                <a:ea typeface="Arial"/>
                <a:cs typeface="Arial"/>
                <a:sym typeface="Arial"/>
              </a:rPr>
              <a:t>WiSe 2021/22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g10f7a4bc8bb_0_25"/>
          <p:cNvSpPr txBox="1"/>
          <p:nvPr>
            <p:ph type="title"/>
          </p:nvPr>
        </p:nvSpPr>
        <p:spPr>
          <a:xfrm>
            <a:off x="560850" y="3109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Workflow</a:t>
            </a:r>
            <a:endParaRPr/>
          </a:p>
        </p:txBody>
      </p:sp>
      <p:sp>
        <p:nvSpPr>
          <p:cNvPr id="237" name="Google Shape;237;g10f7a4bc8bb_0_25"/>
          <p:cNvSpPr txBox="1"/>
          <p:nvPr/>
        </p:nvSpPr>
        <p:spPr>
          <a:xfrm>
            <a:off x="714375" y="1207294"/>
            <a:ext cx="522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solidFill>
                <a:schemeClr val="lt1"/>
              </a:solidFill>
            </a:endParaRPr>
          </a:p>
        </p:txBody>
      </p:sp>
      <p:sp>
        <p:nvSpPr>
          <p:cNvPr id="238" name="Google Shape;238;g10f7a4bc8bb_0_25"/>
          <p:cNvSpPr txBox="1"/>
          <p:nvPr/>
        </p:nvSpPr>
        <p:spPr>
          <a:xfrm>
            <a:off x="758875" y="1358475"/>
            <a:ext cx="767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Anaheim"/>
              <a:ea typeface="Anaheim"/>
              <a:cs typeface="Anaheim"/>
              <a:sym typeface="Anaheim"/>
            </a:endParaRPr>
          </a:p>
        </p:txBody>
      </p:sp>
      <p:pic>
        <p:nvPicPr>
          <p:cNvPr id="239" name="Google Shape;239;g10f7a4bc8bb_0_25"/>
          <p:cNvPicPr preferRelativeResize="0"/>
          <p:nvPr/>
        </p:nvPicPr>
        <p:blipFill>
          <a:blip r:embed="rId3">
            <a:alphaModFix/>
          </a:blip>
          <a:stretch>
            <a:fillRect/>
          </a:stretch>
        </p:blipFill>
        <p:spPr>
          <a:xfrm>
            <a:off x="625350" y="1435900"/>
            <a:ext cx="2696075" cy="3478125"/>
          </a:xfrm>
          <a:prstGeom prst="rect">
            <a:avLst/>
          </a:prstGeom>
          <a:noFill/>
          <a:ln>
            <a:noFill/>
          </a:ln>
        </p:spPr>
      </p:pic>
      <p:sp>
        <p:nvSpPr>
          <p:cNvPr id="240" name="Google Shape;240;g10f7a4bc8bb_0_25"/>
          <p:cNvSpPr/>
          <p:nvPr/>
        </p:nvSpPr>
        <p:spPr>
          <a:xfrm rot="2171008">
            <a:off x="3473615" y="2798211"/>
            <a:ext cx="590982" cy="399929"/>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0f7a4bc8bb_0_25"/>
          <p:cNvSpPr txBox="1"/>
          <p:nvPr/>
        </p:nvSpPr>
        <p:spPr>
          <a:xfrm>
            <a:off x="3371625" y="2191175"/>
            <a:ext cx="129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000">
                <a:solidFill>
                  <a:schemeClr val="accent3"/>
                </a:solidFill>
                <a:latin typeface="Archivo Black"/>
                <a:ea typeface="Archivo Black"/>
                <a:cs typeface="Archivo Black"/>
                <a:sym typeface="Archivo Black"/>
              </a:rPr>
              <a:t>AnalysisHelper</a:t>
            </a:r>
            <a:endParaRPr sz="1000">
              <a:solidFill>
                <a:schemeClr val="accent3"/>
              </a:solidFill>
              <a:latin typeface="Archivo Black"/>
              <a:ea typeface="Archivo Black"/>
              <a:cs typeface="Archivo Black"/>
              <a:sym typeface="Archivo Black"/>
            </a:endParaRPr>
          </a:p>
          <a:p>
            <a:pPr indent="0" lvl="0" marL="0" rtl="0" algn="l">
              <a:spcBef>
                <a:spcPts val="0"/>
              </a:spcBef>
              <a:spcAft>
                <a:spcPts val="0"/>
              </a:spcAft>
              <a:buNone/>
            </a:pPr>
            <a:r>
              <a:rPr lang="de-DE" sz="1000">
                <a:solidFill>
                  <a:schemeClr val="accent3"/>
                </a:solidFill>
                <a:latin typeface="Archivo Black"/>
                <a:ea typeface="Archivo Black"/>
                <a:cs typeface="Archivo Black"/>
                <a:sym typeface="Archivo Black"/>
              </a:rPr>
              <a:t>.getfixtures</a:t>
            </a:r>
            <a:endParaRPr sz="1000">
              <a:solidFill>
                <a:schemeClr val="accent3"/>
              </a:solidFill>
              <a:latin typeface="Archivo Black"/>
              <a:ea typeface="Archivo Black"/>
              <a:cs typeface="Archivo Black"/>
              <a:sym typeface="Archivo Black"/>
            </a:endParaRPr>
          </a:p>
        </p:txBody>
      </p:sp>
      <p:pic>
        <p:nvPicPr>
          <p:cNvPr id="242" name="Google Shape;242;g10f7a4bc8bb_0_25"/>
          <p:cNvPicPr preferRelativeResize="0"/>
          <p:nvPr/>
        </p:nvPicPr>
        <p:blipFill>
          <a:blip r:embed="rId4">
            <a:alphaModFix/>
          </a:blip>
          <a:stretch>
            <a:fillRect/>
          </a:stretch>
        </p:blipFill>
        <p:spPr>
          <a:xfrm>
            <a:off x="4133961" y="2998325"/>
            <a:ext cx="4395614" cy="2029775"/>
          </a:xfrm>
          <a:prstGeom prst="rect">
            <a:avLst/>
          </a:prstGeom>
          <a:noFill/>
          <a:ln>
            <a:noFill/>
          </a:ln>
        </p:spPr>
      </p:pic>
      <p:pic>
        <p:nvPicPr>
          <p:cNvPr id="243" name="Google Shape;243;g10f7a4bc8bb_0_25"/>
          <p:cNvPicPr preferRelativeResize="0"/>
          <p:nvPr/>
        </p:nvPicPr>
        <p:blipFill>
          <a:blip r:embed="rId5">
            <a:alphaModFix/>
          </a:blip>
          <a:stretch>
            <a:fillRect/>
          </a:stretch>
        </p:blipFill>
        <p:spPr>
          <a:xfrm>
            <a:off x="4708025" y="544888"/>
            <a:ext cx="3821549" cy="1840675"/>
          </a:xfrm>
          <a:prstGeom prst="rect">
            <a:avLst/>
          </a:prstGeom>
          <a:noFill/>
          <a:ln>
            <a:noFill/>
          </a:ln>
        </p:spPr>
      </p:pic>
      <p:sp>
        <p:nvSpPr>
          <p:cNvPr id="244" name="Google Shape;244;g10f7a4bc8bb_0_25"/>
          <p:cNvSpPr/>
          <p:nvPr/>
        </p:nvSpPr>
        <p:spPr>
          <a:xfrm rot="-5400000">
            <a:off x="7137625" y="2499873"/>
            <a:ext cx="425700" cy="3999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9"/>
          <p:cNvSpPr txBox="1"/>
          <p:nvPr>
            <p:ph type="title"/>
          </p:nvPr>
        </p:nvSpPr>
        <p:spPr>
          <a:xfrm>
            <a:off x="2009553" y="2589675"/>
            <a:ext cx="5592726"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Results</a:t>
            </a:r>
            <a:endParaRPr/>
          </a:p>
        </p:txBody>
      </p:sp>
      <p:sp>
        <p:nvSpPr>
          <p:cNvPr id="250" name="Google Shape;250;p9"/>
          <p:cNvSpPr txBox="1"/>
          <p:nvPr>
            <p:ph idx="1" type="subTitle"/>
          </p:nvPr>
        </p:nvSpPr>
        <p:spPr>
          <a:xfrm>
            <a:off x="2422104" y="3854700"/>
            <a:ext cx="4788900" cy="392700"/>
          </a:xfrm>
          <a:prstGeom prst="rect">
            <a:avLst/>
          </a:prstGeom>
          <a:noFill/>
          <a:ln>
            <a:noFill/>
          </a:ln>
        </p:spPr>
        <p:txBody>
          <a:bodyPr anchorCtr="0" anchor="t" bIns="91425" lIns="91425" spcFirstLastPara="1" rIns="91425" wrap="square" tIns="91425">
            <a:noAutofit/>
          </a:bodyPr>
          <a:lstStyle/>
          <a:p>
            <a:pPr indent="-342900" lvl="0" marL="457200" rtl="0" algn="ctr">
              <a:spcBef>
                <a:spcPts val="0"/>
              </a:spcBef>
              <a:spcAft>
                <a:spcPts val="0"/>
              </a:spcAft>
              <a:buClr>
                <a:schemeClr val="dk1"/>
              </a:buClr>
              <a:buSzPts val="2100"/>
              <a:buFont typeface="Arial"/>
              <a:buNone/>
            </a:pPr>
            <a:r>
              <a:rPr lang="de-DE"/>
              <a:t>Anything finalized yet?</a:t>
            </a:r>
            <a:endParaRPr/>
          </a:p>
          <a:p>
            <a:pPr indent="0" lvl="0" marL="0" rtl="0" algn="ctr">
              <a:lnSpc>
                <a:spcPct val="100000"/>
              </a:lnSpc>
              <a:spcBef>
                <a:spcPts val="0"/>
              </a:spcBef>
              <a:spcAft>
                <a:spcPts val="0"/>
              </a:spcAft>
              <a:buSzPts val="2100"/>
              <a:buNone/>
            </a:pPr>
            <a:r>
              <a:t/>
            </a:r>
            <a:endParaRPr/>
          </a:p>
        </p:txBody>
      </p:sp>
      <p:sp>
        <p:nvSpPr>
          <p:cNvPr id="251" name="Google Shape;251;p9"/>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500"/>
                                        <p:tgtEl>
                                          <p:spTgt spid="2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55" name="Shape 255"/>
        <p:cNvGrpSpPr/>
        <p:nvPr/>
      </p:nvGrpSpPr>
      <p:grpSpPr>
        <a:xfrm>
          <a:off x="0" y="0"/>
          <a:ext cx="0" cy="0"/>
          <a:chOff x="0" y="0"/>
          <a:chExt cx="0" cy="0"/>
        </a:xfrm>
      </p:grpSpPr>
      <p:sp>
        <p:nvSpPr>
          <p:cNvPr id="256" name="Google Shape;256;g10e623cbd46_0_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Questions</a:t>
            </a:r>
            <a:endParaRPr/>
          </a:p>
        </p:txBody>
      </p:sp>
      <p:sp>
        <p:nvSpPr>
          <p:cNvPr id="257" name="Google Shape;257;g10e623cbd46_0_0"/>
          <p:cNvSpPr txBox="1"/>
          <p:nvPr/>
        </p:nvSpPr>
        <p:spPr>
          <a:xfrm>
            <a:off x="714375" y="1207294"/>
            <a:ext cx="5229300" cy="3190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accent3"/>
                </a:solidFill>
                <a:latin typeface="Anaheim"/>
                <a:ea typeface="Anaheim"/>
                <a:cs typeface="Anaheim"/>
                <a:sym typeface="Anaheim"/>
              </a:rPr>
              <a:t>How many games won/lost on avg?</a:t>
            </a:r>
            <a:endParaRPr sz="1800">
              <a:solidFill>
                <a:schemeClr val="accent3"/>
              </a:solidFill>
              <a:latin typeface="Anaheim"/>
              <a:ea typeface="Anaheim"/>
              <a:cs typeface="Anaheim"/>
              <a:sym typeface="Anaheim"/>
            </a:endParaRPr>
          </a:p>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accent3"/>
                </a:solidFill>
                <a:latin typeface="Anaheim"/>
                <a:ea typeface="Anaheim"/>
                <a:cs typeface="Anaheim"/>
                <a:sym typeface="Anaheim"/>
              </a:rPr>
              <a:t>How many goals made/conceded at home/ away?</a:t>
            </a:r>
            <a:endParaRPr sz="1800">
              <a:solidFill>
                <a:schemeClr val="accent3"/>
              </a:solidFill>
              <a:latin typeface="Anaheim"/>
              <a:ea typeface="Anaheim"/>
              <a:cs typeface="Anaheim"/>
              <a:sym typeface="Anaheim"/>
            </a:endParaRPr>
          </a:p>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lt1"/>
                </a:solidFill>
                <a:latin typeface="Anaheim"/>
                <a:ea typeface="Anaheim"/>
                <a:cs typeface="Anaheim"/>
                <a:sym typeface="Anaheim"/>
              </a:rPr>
              <a:t>Are there any strays or is the outcome consistent? </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lt1"/>
                </a:solidFill>
                <a:latin typeface="Anaheim"/>
                <a:ea typeface="Anaheim"/>
                <a:cs typeface="Anaheim"/>
                <a:sym typeface="Anaheim"/>
              </a:rPr>
              <a:t>Are the years 2020/2021 different from the years before? </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lt1"/>
                </a:solidFill>
                <a:latin typeface="Anaheim"/>
                <a:ea typeface="Anaheim"/>
                <a:cs typeface="Anaheim"/>
                <a:sym typeface="Anaheim"/>
              </a:rPr>
              <a:t>How often did the Away goal rule come into play?</a:t>
            </a:r>
            <a:endParaRPr sz="1800">
              <a:solidFill>
                <a:schemeClr val="lt1"/>
              </a:solidFill>
              <a:latin typeface="Anaheim"/>
              <a:ea typeface="Anaheim"/>
              <a:cs typeface="Anaheim"/>
              <a:sym typeface="Anaheim"/>
            </a:endParaRPr>
          </a:p>
          <a:p>
            <a:pPr indent="0" lvl="0" marL="0" marR="0" rtl="0" algn="l">
              <a:lnSpc>
                <a:spcPct val="100000"/>
              </a:lnSpc>
              <a:spcBef>
                <a:spcPts val="0"/>
              </a:spcBef>
              <a:spcAft>
                <a:spcPts val="0"/>
              </a:spcAft>
              <a:buNone/>
            </a:pPr>
            <a:r>
              <a:t/>
            </a:r>
            <a:endParaRPr sz="1500">
              <a:latin typeface="Anaheim"/>
              <a:ea typeface="Anaheim"/>
              <a:cs typeface="Anaheim"/>
              <a:sym typeface="Anaheim"/>
            </a:endParaRPr>
          </a:p>
        </p:txBody>
      </p:sp>
      <p:sp>
        <p:nvSpPr>
          <p:cNvPr id="258" name="Google Shape;258;g10e623cbd46_0_0"/>
          <p:cNvSpPr txBox="1"/>
          <p:nvPr/>
        </p:nvSpPr>
        <p:spPr>
          <a:xfrm>
            <a:off x="3343275" y="2486025"/>
            <a:ext cx="2743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Text hinzufügen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262" name="Shape 262"/>
        <p:cNvGrpSpPr/>
        <p:nvPr/>
      </p:nvGrpSpPr>
      <p:grpSpPr>
        <a:xfrm>
          <a:off x="0" y="0"/>
          <a:ext cx="0" cy="0"/>
          <a:chOff x="0" y="0"/>
          <a:chExt cx="0" cy="0"/>
        </a:xfrm>
      </p:grpSpPr>
      <p:sp>
        <p:nvSpPr>
          <p:cNvPr id="263" name="Google Shape;263;g10c9d4af1d1_0_2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Questions</a:t>
            </a:r>
            <a:endParaRPr/>
          </a:p>
        </p:txBody>
      </p:sp>
      <p:sp>
        <p:nvSpPr>
          <p:cNvPr id="264" name="Google Shape;264;g10c9d4af1d1_0_20"/>
          <p:cNvSpPr txBox="1"/>
          <p:nvPr/>
        </p:nvSpPr>
        <p:spPr>
          <a:xfrm>
            <a:off x="714375" y="1207300"/>
            <a:ext cx="7387800" cy="15978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lt1"/>
                </a:solidFill>
                <a:latin typeface="Anaheim"/>
                <a:ea typeface="Anaheim"/>
                <a:cs typeface="Anaheim"/>
                <a:sym typeface="Anaheim"/>
              </a:rPr>
              <a:t>How many games won/lost on avg?</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lt1"/>
              </a:buClr>
              <a:buSzPts val="1800"/>
              <a:buFont typeface="Anaheim"/>
              <a:buAutoNum type="arabicParenR"/>
            </a:pPr>
            <a:r>
              <a:rPr lang="de-DE" sz="1800">
                <a:solidFill>
                  <a:schemeClr val="lt1"/>
                </a:solidFill>
                <a:latin typeface="Anaheim"/>
                <a:ea typeface="Anaheim"/>
                <a:cs typeface="Anaheim"/>
                <a:sym typeface="Anaheim"/>
              </a:rPr>
              <a:t>Pie Chart → Alex</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lt1"/>
              </a:buClr>
              <a:buSzPts val="1800"/>
              <a:buFont typeface="Anaheim"/>
              <a:buAutoNum type="arabicParenR"/>
            </a:pPr>
            <a:r>
              <a:rPr lang="de-DE" sz="1800">
                <a:solidFill>
                  <a:schemeClr val="lt1"/>
                </a:solidFill>
                <a:latin typeface="Anaheim"/>
                <a:ea typeface="Anaheim"/>
                <a:cs typeface="Anaheim"/>
                <a:sym typeface="Anaheim"/>
              </a:rPr>
              <a:t>Barplot for a single league by seasons ( all years ) → Raphael</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lt1"/>
              </a:buClr>
              <a:buSzPts val="1800"/>
              <a:buFont typeface="Anaheim"/>
              <a:buAutoNum type="arabicParenR"/>
            </a:pPr>
            <a:r>
              <a:rPr lang="de-DE" sz="1800">
                <a:solidFill>
                  <a:schemeClr val="lt1"/>
                </a:solidFill>
                <a:latin typeface="Anaheim"/>
                <a:ea typeface="Anaheim"/>
                <a:cs typeface="Anaheim"/>
                <a:sym typeface="Anaheim"/>
              </a:rPr>
              <a:t>Barplot over all years and all leagues → Anastasia </a:t>
            </a:r>
            <a:endParaRPr sz="1800">
              <a:solidFill>
                <a:schemeClr val="lt1"/>
              </a:solidFill>
              <a:latin typeface="Anaheim"/>
              <a:ea typeface="Anaheim"/>
              <a:cs typeface="Anaheim"/>
              <a:sym typeface="Anaheim"/>
            </a:endParaRPr>
          </a:p>
          <a:p>
            <a:pPr indent="0" lvl="0" marL="0" marR="0" rtl="0" algn="l">
              <a:lnSpc>
                <a:spcPct val="100000"/>
              </a:lnSpc>
              <a:spcBef>
                <a:spcPts val="0"/>
              </a:spcBef>
              <a:spcAft>
                <a:spcPts val="0"/>
              </a:spcAft>
              <a:buNone/>
            </a:pPr>
            <a:r>
              <a:t/>
            </a:r>
            <a:endParaRPr sz="1500"/>
          </a:p>
        </p:txBody>
      </p:sp>
      <p:sp>
        <p:nvSpPr>
          <p:cNvPr id="265" name="Google Shape;265;g10c9d4af1d1_0_20"/>
          <p:cNvSpPr txBox="1"/>
          <p:nvPr/>
        </p:nvSpPr>
        <p:spPr>
          <a:xfrm>
            <a:off x="714375" y="2911700"/>
            <a:ext cx="6975300" cy="687900"/>
          </a:xfrm>
          <a:prstGeom prst="rect">
            <a:avLst/>
          </a:prstGeom>
          <a:noFill/>
          <a:ln>
            <a:noFill/>
          </a:ln>
        </p:spPr>
        <p:txBody>
          <a:bodyPr anchorCtr="0" anchor="t" bIns="45700" lIns="91425" spcFirstLastPara="1" rIns="91425" wrap="square" tIns="45700">
            <a:spAutoFit/>
          </a:bodyPr>
          <a:lstStyle/>
          <a:p>
            <a:pPr indent="-342900" lvl="0" marL="457200" rtl="0" algn="l">
              <a:lnSpc>
                <a:spcPct val="115000"/>
              </a:lnSpc>
              <a:spcBef>
                <a:spcPts val="0"/>
              </a:spcBef>
              <a:spcAft>
                <a:spcPts val="0"/>
              </a:spcAft>
              <a:buClr>
                <a:schemeClr val="accent3"/>
              </a:buClr>
              <a:buSzPts val="1800"/>
              <a:buFont typeface="Anaheim"/>
              <a:buChar char="●"/>
            </a:pPr>
            <a:r>
              <a:rPr lang="de-DE" sz="1800">
                <a:solidFill>
                  <a:schemeClr val="lt1"/>
                </a:solidFill>
                <a:latin typeface="Anaheim"/>
                <a:ea typeface="Anaheim"/>
                <a:cs typeface="Anaheim"/>
                <a:sym typeface="Anaheim"/>
              </a:rPr>
              <a:t>How many goals made/conceded at home/ away?</a:t>
            </a:r>
            <a:endParaRPr sz="1800">
              <a:solidFill>
                <a:schemeClr val="lt1"/>
              </a:solidFill>
              <a:latin typeface="Anaheim"/>
              <a:ea typeface="Anaheim"/>
              <a:cs typeface="Anaheim"/>
              <a:sym typeface="Anaheim"/>
            </a:endParaRPr>
          </a:p>
          <a:p>
            <a:pPr indent="-342900" lvl="0" marL="457200" rtl="0" algn="l">
              <a:lnSpc>
                <a:spcPct val="115000"/>
              </a:lnSpc>
              <a:spcBef>
                <a:spcPts val="0"/>
              </a:spcBef>
              <a:spcAft>
                <a:spcPts val="0"/>
              </a:spcAft>
              <a:buClr>
                <a:schemeClr val="lt1"/>
              </a:buClr>
              <a:buSzPts val="1800"/>
              <a:buFont typeface="Anaheim"/>
              <a:buAutoNum type="arabicParenR"/>
            </a:pPr>
            <a:r>
              <a:rPr lang="de-DE" sz="1800">
                <a:solidFill>
                  <a:schemeClr val="lt1"/>
                </a:solidFill>
                <a:latin typeface="Anaheim"/>
                <a:ea typeface="Anaheim"/>
                <a:cs typeface="Anaheim"/>
                <a:sym typeface="Anaheim"/>
              </a:rPr>
              <a:t>Barplot for teams in a single league by seasons → Florian</a:t>
            </a:r>
            <a:endParaRPr sz="1800">
              <a:solidFill>
                <a:schemeClr val="lt1"/>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sp>
        <p:nvSpPr>
          <p:cNvPr id="270" name="Google Shape;270;p14"/>
          <p:cNvSpPr txBox="1"/>
          <p:nvPr>
            <p:ph type="title"/>
          </p:nvPr>
        </p:nvSpPr>
        <p:spPr>
          <a:xfrm>
            <a:off x="1127875" y="469850"/>
            <a:ext cx="43536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Questions</a:t>
            </a:r>
            <a:endParaRPr/>
          </a:p>
        </p:txBody>
      </p:sp>
      <p:sp>
        <p:nvSpPr>
          <p:cNvPr id="271" name="Google Shape;271;p14"/>
          <p:cNvSpPr txBox="1"/>
          <p:nvPr/>
        </p:nvSpPr>
        <p:spPr>
          <a:xfrm>
            <a:off x="1001475" y="1303975"/>
            <a:ext cx="4881000" cy="29160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accent3"/>
              </a:buClr>
              <a:buSzPts val="1300"/>
              <a:buFont typeface="Anaheim"/>
              <a:buChar char="●"/>
            </a:pPr>
            <a:r>
              <a:rPr b="0" i="0" lang="de-DE" sz="1300" u="none" cap="none" strike="noStrike">
                <a:solidFill>
                  <a:schemeClr val="lt1"/>
                </a:solidFill>
                <a:latin typeface="Anaheim"/>
                <a:ea typeface="Anaheim"/>
                <a:cs typeface="Anaheim"/>
                <a:sym typeface="Anaheim"/>
              </a:rPr>
              <a:t>How many games won/lost on avg?</a:t>
            </a:r>
            <a:endParaRPr b="0" i="0" sz="1300" u="none" cap="none" strike="noStrike">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rPr lang="de-DE" sz="1300">
                <a:solidFill>
                  <a:schemeClr val="lt1"/>
                </a:solidFill>
                <a:latin typeface="Anaheim"/>
                <a:ea typeface="Anaheim"/>
                <a:cs typeface="Anaheim"/>
                <a:sym typeface="Anaheim"/>
              </a:rPr>
              <a:t>insgesamt prozent -&gt; piechart: sascha</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rPr lang="de-DE" sz="1300">
                <a:solidFill>
                  <a:schemeClr val="lt1"/>
                </a:solidFill>
                <a:latin typeface="Anaheim"/>
                <a:ea typeface="Anaheim"/>
                <a:cs typeface="Anaheim"/>
                <a:sym typeface="Anaheim"/>
              </a:rPr>
              <a:t>bundesliga: </a:t>
            </a:r>
            <a:r>
              <a:rPr lang="de-DE" sz="1300">
                <a:solidFill>
                  <a:schemeClr val="lt1"/>
                </a:solidFill>
                <a:latin typeface="Anaheim"/>
                <a:ea typeface="Anaheim"/>
                <a:cs typeface="Anaheim"/>
                <a:sym typeface="Anaheim"/>
              </a:rPr>
              <a:t>mit x: ligen, y: win%: raphael</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rPr lang="de-DE" sz="1300">
                <a:solidFill>
                  <a:schemeClr val="lt1"/>
                </a:solidFill>
                <a:latin typeface="Anaheim"/>
                <a:ea typeface="Anaheim"/>
                <a:cs typeface="Anaheim"/>
                <a:sym typeface="Anaheim"/>
              </a:rPr>
              <a:t>over all leagues: </a:t>
            </a:r>
            <a:r>
              <a:rPr lang="de-DE" sz="1300">
                <a:solidFill>
                  <a:schemeClr val="lt1"/>
                </a:solidFill>
                <a:latin typeface="Anaheim"/>
                <a:ea typeface="Anaheim"/>
                <a:cs typeface="Anaheim"/>
                <a:sym typeface="Anaheim"/>
              </a:rPr>
              <a:t>x: years, y: win rates: anastasia</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accent3"/>
              </a:buClr>
              <a:buSzPts val="1300"/>
              <a:buFont typeface="Anaheim"/>
              <a:buChar char="●"/>
            </a:pPr>
            <a:r>
              <a:rPr b="0" i="0" lang="de-DE" sz="1300" u="none" cap="none" strike="noStrike">
                <a:solidFill>
                  <a:schemeClr val="lt1"/>
                </a:solidFill>
                <a:latin typeface="Anaheim"/>
                <a:ea typeface="Anaheim"/>
                <a:cs typeface="Anaheim"/>
                <a:sym typeface="Anaheim"/>
              </a:rPr>
              <a:t>How many goals made/conceded at home/ away?</a:t>
            </a:r>
            <a:endParaRPr b="0" i="0" sz="1300" u="none" cap="none" strike="noStrike">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rPr lang="de-DE" sz="1300">
                <a:solidFill>
                  <a:schemeClr val="lt1"/>
                </a:solidFill>
                <a:latin typeface="Anaheim"/>
                <a:ea typeface="Anaheim"/>
                <a:cs typeface="Anaheim"/>
                <a:sym typeface="Anaheim"/>
              </a:rPr>
              <a:t>x: teams/liga, y: number/% of home goals: florian 666</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t/>
            </a:r>
            <a:endParaRPr sz="1300">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accent3"/>
              </a:buClr>
              <a:buSzPts val="1300"/>
              <a:buFont typeface="Anaheim"/>
              <a:buChar char="●"/>
            </a:pPr>
            <a:r>
              <a:rPr b="0" i="0" lang="de-DE" sz="1300" u="none" cap="none" strike="noStrike">
                <a:solidFill>
                  <a:schemeClr val="lt1"/>
                </a:solidFill>
                <a:latin typeface="Anaheim"/>
                <a:ea typeface="Anaheim"/>
                <a:cs typeface="Anaheim"/>
                <a:sym typeface="Anaheim"/>
              </a:rPr>
              <a:t>Are there any strays or is the outcome consistent? </a:t>
            </a:r>
            <a:endParaRPr b="0" i="0" sz="1300" u="none" cap="none" strike="noStrike">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accent3"/>
              </a:buClr>
              <a:buSzPts val="1300"/>
              <a:buFont typeface="Anaheim"/>
              <a:buChar char="●"/>
            </a:pPr>
            <a:r>
              <a:rPr b="0" i="0" lang="de-DE" sz="1300" u="none" cap="none" strike="noStrike">
                <a:solidFill>
                  <a:schemeClr val="lt1"/>
                </a:solidFill>
                <a:latin typeface="Anaheim"/>
                <a:ea typeface="Anaheim"/>
                <a:cs typeface="Anaheim"/>
                <a:sym typeface="Anaheim"/>
              </a:rPr>
              <a:t>Are the years 2020/2021 different from the years before? </a:t>
            </a:r>
            <a:endParaRPr b="0" i="0" sz="1300" u="none" cap="none" strike="noStrike">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accent3"/>
              </a:buClr>
              <a:buSzPts val="1300"/>
              <a:buFont typeface="Anaheim"/>
              <a:buChar char="●"/>
            </a:pPr>
            <a:r>
              <a:rPr b="0" i="0" lang="de-DE" sz="1300" u="none" cap="none" strike="noStrike">
                <a:solidFill>
                  <a:schemeClr val="lt1"/>
                </a:solidFill>
                <a:latin typeface="Anaheim"/>
                <a:ea typeface="Anaheim"/>
                <a:cs typeface="Anaheim"/>
                <a:sym typeface="Anaheim"/>
              </a:rPr>
              <a:t>How often did the Away goal rule come into play?</a:t>
            </a:r>
            <a:endParaRPr b="0" i="0" sz="1300" u="none" cap="none" strike="noStrike">
              <a:solidFill>
                <a:schemeClr val="lt1"/>
              </a:solidFill>
              <a:latin typeface="Anaheim"/>
              <a:ea typeface="Anaheim"/>
              <a:cs typeface="Anaheim"/>
              <a:sym typeface="Anaheim"/>
            </a:endParaRPr>
          </a:p>
          <a:p>
            <a:pPr indent="-311150" lvl="0" marL="457200" marR="0" rtl="0" algn="l">
              <a:lnSpc>
                <a:spcPct val="115000"/>
              </a:lnSpc>
              <a:spcBef>
                <a:spcPts val="0"/>
              </a:spcBef>
              <a:spcAft>
                <a:spcPts val="0"/>
              </a:spcAft>
              <a:buClr>
                <a:schemeClr val="lt1"/>
              </a:buClr>
              <a:buSzPts val="1300"/>
              <a:buFont typeface="Anaheim"/>
              <a:buAutoNum type="arabicParenR"/>
            </a:pPr>
            <a:r>
              <a:rPr lang="de-DE" sz="1300">
                <a:solidFill>
                  <a:schemeClr val="lt1"/>
                </a:solidFill>
                <a:latin typeface="Anaheim"/>
                <a:ea typeface="Anaheim"/>
                <a:cs typeface="Anaheim"/>
                <a:sym typeface="Anaheim"/>
              </a:rPr>
              <a:t>…</a:t>
            </a:r>
            <a:endParaRPr sz="1300">
              <a:solidFill>
                <a:schemeClr val="lt1"/>
              </a:solidFill>
              <a:latin typeface="Anaheim"/>
              <a:ea typeface="Anaheim"/>
              <a:cs typeface="Anaheim"/>
              <a:sym typeface="Anaheim"/>
            </a:endParaRPr>
          </a:p>
        </p:txBody>
      </p:sp>
      <p:grpSp>
        <p:nvGrpSpPr>
          <p:cNvPr id="272" name="Google Shape;272;p14"/>
          <p:cNvGrpSpPr/>
          <p:nvPr/>
        </p:nvGrpSpPr>
        <p:grpSpPr>
          <a:xfrm>
            <a:off x="7282671" y="3803251"/>
            <a:ext cx="1098668" cy="679187"/>
            <a:chOff x="1922450" y="2093000"/>
            <a:chExt cx="353975" cy="245575"/>
          </a:xfrm>
        </p:grpSpPr>
        <p:sp>
          <p:nvSpPr>
            <p:cNvPr id="273" name="Google Shape;273;p14"/>
            <p:cNvSpPr/>
            <p:nvPr/>
          </p:nvSpPr>
          <p:spPr>
            <a:xfrm>
              <a:off x="1922450" y="2093000"/>
              <a:ext cx="353975" cy="211450"/>
            </a:xfrm>
            <a:custGeom>
              <a:rect b="b" l="l" r="r" t="t"/>
              <a:pathLst>
                <a:path extrusionOk="0" h="8458" w="14159">
                  <a:moveTo>
                    <a:pt x="1401" y="429"/>
                  </a:moveTo>
                  <a:lnTo>
                    <a:pt x="1660" y="696"/>
                  </a:lnTo>
                  <a:lnTo>
                    <a:pt x="1116" y="1241"/>
                  </a:lnTo>
                  <a:lnTo>
                    <a:pt x="1000" y="1116"/>
                  </a:lnTo>
                  <a:cubicBezTo>
                    <a:pt x="875" y="812"/>
                    <a:pt x="759" y="598"/>
                    <a:pt x="661" y="429"/>
                  </a:cubicBezTo>
                  <a:close/>
                  <a:moveTo>
                    <a:pt x="3105" y="429"/>
                  </a:moveTo>
                  <a:lnTo>
                    <a:pt x="3364" y="696"/>
                  </a:lnTo>
                  <a:lnTo>
                    <a:pt x="2819" y="1241"/>
                  </a:lnTo>
                  <a:lnTo>
                    <a:pt x="2275" y="696"/>
                  </a:lnTo>
                  <a:lnTo>
                    <a:pt x="2543" y="429"/>
                  </a:lnTo>
                  <a:close/>
                  <a:moveTo>
                    <a:pt x="4800" y="429"/>
                  </a:moveTo>
                  <a:lnTo>
                    <a:pt x="5068" y="696"/>
                  </a:lnTo>
                  <a:lnTo>
                    <a:pt x="4523" y="1241"/>
                  </a:lnTo>
                  <a:lnTo>
                    <a:pt x="3979" y="696"/>
                  </a:lnTo>
                  <a:lnTo>
                    <a:pt x="4247" y="429"/>
                  </a:lnTo>
                  <a:close/>
                  <a:moveTo>
                    <a:pt x="6504" y="429"/>
                  </a:moveTo>
                  <a:lnTo>
                    <a:pt x="6771" y="696"/>
                  </a:lnTo>
                  <a:lnTo>
                    <a:pt x="6227" y="1241"/>
                  </a:lnTo>
                  <a:lnTo>
                    <a:pt x="5683" y="696"/>
                  </a:lnTo>
                  <a:lnTo>
                    <a:pt x="5951" y="429"/>
                  </a:lnTo>
                  <a:close/>
                  <a:moveTo>
                    <a:pt x="8208" y="429"/>
                  </a:moveTo>
                  <a:lnTo>
                    <a:pt x="8475" y="696"/>
                  </a:lnTo>
                  <a:lnTo>
                    <a:pt x="7931" y="1241"/>
                  </a:lnTo>
                  <a:lnTo>
                    <a:pt x="7387" y="696"/>
                  </a:lnTo>
                  <a:lnTo>
                    <a:pt x="7655" y="429"/>
                  </a:lnTo>
                  <a:close/>
                  <a:moveTo>
                    <a:pt x="9912" y="429"/>
                  </a:moveTo>
                  <a:lnTo>
                    <a:pt x="10179" y="696"/>
                  </a:lnTo>
                  <a:lnTo>
                    <a:pt x="9635" y="1241"/>
                  </a:lnTo>
                  <a:lnTo>
                    <a:pt x="9091" y="696"/>
                  </a:lnTo>
                  <a:lnTo>
                    <a:pt x="9350" y="429"/>
                  </a:lnTo>
                  <a:close/>
                  <a:moveTo>
                    <a:pt x="11616" y="429"/>
                  </a:moveTo>
                  <a:lnTo>
                    <a:pt x="11883" y="696"/>
                  </a:lnTo>
                  <a:lnTo>
                    <a:pt x="11339" y="1241"/>
                  </a:lnTo>
                  <a:lnTo>
                    <a:pt x="10795" y="696"/>
                  </a:lnTo>
                  <a:lnTo>
                    <a:pt x="11054" y="429"/>
                  </a:lnTo>
                  <a:close/>
                  <a:moveTo>
                    <a:pt x="13489" y="429"/>
                  </a:moveTo>
                  <a:cubicBezTo>
                    <a:pt x="13453" y="491"/>
                    <a:pt x="13409" y="563"/>
                    <a:pt x="13373" y="643"/>
                  </a:cubicBezTo>
                  <a:cubicBezTo>
                    <a:pt x="13302" y="777"/>
                    <a:pt x="13230" y="937"/>
                    <a:pt x="13150" y="1125"/>
                  </a:cubicBezTo>
                  <a:lnTo>
                    <a:pt x="13043" y="1241"/>
                  </a:lnTo>
                  <a:lnTo>
                    <a:pt x="12499" y="696"/>
                  </a:lnTo>
                  <a:lnTo>
                    <a:pt x="12757" y="429"/>
                  </a:lnTo>
                  <a:close/>
                  <a:moveTo>
                    <a:pt x="1963" y="1000"/>
                  </a:moveTo>
                  <a:lnTo>
                    <a:pt x="2507" y="1544"/>
                  </a:lnTo>
                  <a:lnTo>
                    <a:pt x="1963" y="2088"/>
                  </a:lnTo>
                  <a:lnTo>
                    <a:pt x="1419" y="1544"/>
                  </a:lnTo>
                  <a:lnTo>
                    <a:pt x="1963" y="1000"/>
                  </a:lnTo>
                  <a:close/>
                  <a:moveTo>
                    <a:pt x="3667" y="1000"/>
                  </a:moveTo>
                  <a:lnTo>
                    <a:pt x="4220" y="1544"/>
                  </a:lnTo>
                  <a:lnTo>
                    <a:pt x="3667" y="2088"/>
                  </a:lnTo>
                  <a:lnTo>
                    <a:pt x="3123" y="1544"/>
                  </a:lnTo>
                  <a:lnTo>
                    <a:pt x="3667" y="1000"/>
                  </a:lnTo>
                  <a:close/>
                  <a:moveTo>
                    <a:pt x="5371" y="1000"/>
                  </a:moveTo>
                  <a:lnTo>
                    <a:pt x="5915" y="1544"/>
                  </a:lnTo>
                  <a:lnTo>
                    <a:pt x="5371" y="2088"/>
                  </a:lnTo>
                  <a:lnTo>
                    <a:pt x="4827" y="1544"/>
                  </a:lnTo>
                  <a:lnTo>
                    <a:pt x="5371" y="1000"/>
                  </a:lnTo>
                  <a:close/>
                  <a:moveTo>
                    <a:pt x="7075" y="1000"/>
                  </a:moveTo>
                  <a:lnTo>
                    <a:pt x="7619" y="1544"/>
                  </a:lnTo>
                  <a:lnTo>
                    <a:pt x="7075" y="2088"/>
                  </a:lnTo>
                  <a:lnTo>
                    <a:pt x="6531" y="1544"/>
                  </a:lnTo>
                  <a:lnTo>
                    <a:pt x="7075" y="1000"/>
                  </a:lnTo>
                  <a:close/>
                  <a:moveTo>
                    <a:pt x="8779" y="1000"/>
                  </a:moveTo>
                  <a:lnTo>
                    <a:pt x="9323" y="1544"/>
                  </a:lnTo>
                  <a:lnTo>
                    <a:pt x="8779" y="2088"/>
                  </a:lnTo>
                  <a:lnTo>
                    <a:pt x="8235" y="1544"/>
                  </a:lnTo>
                  <a:lnTo>
                    <a:pt x="8779" y="1000"/>
                  </a:lnTo>
                  <a:close/>
                  <a:moveTo>
                    <a:pt x="10483" y="1000"/>
                  </a:moveTo>
                  <a:lnTo>
                    <a:pt x="11027" y="1544"/>
                  </a:lnTo>
                  <a:lnTo>
                    <a:pt x="10483" y="2088"/>
                  </a:lnTo>
                  <a:lnTo>
                    <a:pt x="9938" y="1544"/>
                  </a:lnTo>
                  <a:lnTo>
                    <a:pt x="10483" y="1000"/>
                  </a:lnTo>
                  <a:close/>
                  <a:moveTo>
                    <a:pt x="12187" y="1000"/>
                  </a:moveTo>
                  <a:lnTo>
                    <a:pt x="12731" y="1544"/>
                  </a:lnTo>
                  <a:lnTo>
                    <a:pt x="12187" y="2088"/>
                  </a:lnTo>
                  <a:lnTo>
                    <a:pt x="11642" y="1544"/>
                  </a:lnTo>
                  <a:lnTo>
                    <a:pt x="12187" y="1000"/>
                  </a:lnTo>
                  <a:close/>
                  <a:moveTo>
                    <a:pt x="1276" y="2017"/>
                  </a:moveTo>
                  <a:lnTo>
                    <a:pt x="1660" y="2400"/>
                  </a:lnTo>
                  <a:lnTo>
                    <a:pt x="1419" y="2641"/>
                  </a:lnTo>
                  <a:cubicBezTo>
                    <a:pt x="1374" y="2427"/>
                    <a:pt x="1330" y="2213"/>
                    <a:pt x="1276" y="2017"/>
                  </a:cubicBezTo>
                  <a:close/>
                  <a:moveTo>
                    <a:pt x="12873" y="2026"/>
                  </a:moveTo>
                  <a:lnTo>
                    <a:pt x="12873" y="2026"/>
                  </a:lnTo>
                  <a:cubicBezTo>
                    <a:pt x="12820" y="2213"/>
                    <a:pt x="12775" y="2427"/>
                    <a:pt x="12731" y="2641"/>
                  </a:cubicBezTo>
                  <a:lnTo>
                    <a:pt x="12499" y="2400"/>
                  </a:lnTo>
                  <a:lnTo>
                    <a:pt x="12873" y="2026"/>
                  </a:lnTo>
                  <a:close/>
                  <a:moveTo>
                    <a:pt x="2819" y="1856"/>
                  </a:moveTo>
                  <a:lnTo>
                    <a:pt x="3364" y="2400"/>
                  </a:lnTo>
                  <a:lnTo>
                    <a:pt x="2819" y="2945"/>
                  </a:lnTo>
                  <a:lnTo>
                    <a:pt x="2275" y="2400"/>
                  </a:lnTo>
                  <a:lnTo>
                    <a:pt x="2819" y="1856"/>
                  </a:lnTo>
                  <a:close/>
                  <a:moveTo>
                    <a:pt x="4523" y="1856"/>
                  </a:moveTo>
                  <a:lnTo>
                    <a:pt x="5068" y="2400"/>
                  </a:lnTo>
                  <a:lnTo>
                    <a:pt x="4523" y="2945"/>
                  </a:lnTo>
                  <a:lnTo>
                    <a:pt x="3979" y="2400"/>
                  </a:lnTo>
                  <a:lnTo>
                    <a:pt x="4523" y="1856"/>
                  </a:lnTo>
                  <a:close/>
                  <a:moveTo>
                    <a:pt x="6227" y="1856"/>
                  </a:moveTo>
                  <a:lnTo>
                    <a:pt x="6771" y="2400"/>
                  </a:lnTo>
                  <a:lnTo>
                    <a:pt x="6227" y="2945"/>
                  </a:lnTo>
                  <a:lnTo>
                    <a:pt x="5683" y="2400"/>
                  </a:lnTo>
                  <a:lnTo>
                    <a:pt x="6227" y="1856"/>
                  </a:lnTo>
                  <a:close/>
                  <a:moveTo>
                    <a:pt x="7931" y="1856"/>
                  </a:moveTo>
                  <a:lnTo>
                    <a:pt x="8475" y="2400"/>
                  </a:lnTo>
                  <a:lnTo>
                    <a:pt x="7931" y="2945"/>
                  </a:lnTo>
                  <a:lnTo>
                    <a:pt x="7387" y="2400"/>
                  </a:lnTo>
                  <a:lnTo>
                    <a:pt x="7931" y="1856"/>
                  </a:lnTo>
                  <a:close/>
                  <a:moveTo>
                    <a:pt x="9635" y="1856"/>
                  </a:moveTo>
                  <a:lnTo>
                    <a:pt x="10179" y="2400"/>
                  </a:lnTo>
                  <a:lnTo>
                    <a:pt x="9635" y="2945"/>
                  </a:lnTo>
                  <a:lnTo>
                    <a:pt x="9091" y="2400"/>
                  </a:lnTo>
                  <a:lnTo>
                    <a:pt x="9635" y="1856"/>
                  </a:lnTo>
                  <a:close/>
                  <a:moveTo>
                    <a:pt x="11339" y="1856"/>
                  </a:moveTo>
                  <a:lnTo>
                    <a:pt x="11883" y="2400"/>
                  </a:lnTo>
                  <a:lnTo>
                    <a:pt x="11339" y="2945"/>
                  </a:lnTo>
                  <a:lnTo>
                    <a:pt x="10795" y="2400"/>
                  </a:lnTo>
                  <a:lnTo>
                    <a:pt x="11339" y="1856"/>
                  </a:lnTo>
                  <a:close/>
                  <a:moveTo>
                    <a:pt x="1972" y="2704"/>
                  </a:moveTo>
                  <a:lnTo>
                    <a:pt x="2516" y="3248"/>
                  </a:lnTo>
                  <a:lnTo>
                    <a:pt x="1972" y="3792"/>
                  </a:lnTo>
                  <a:lnTo>
                    <a:pt x="1544" y="3364"/>
                  </a:lnTo>
                  <a:cubicBezTo>
                    <a:pt x="1526" y="3301"/>
                    <a:pt x="1517" y="3230"/>
                    <a:pt x="1508" y="3168"/>
                  </a:cubicBezTo>
                  <a:lnTo>
                    <a:pt x="1972" y="2704"/>
                  </a:lnTo>
                  <a:close/>
                  <a:moveTo>
                    <a:pt x="3667" y="2704"/>
                  </a:moveTo>
                  <a:lnTo>
                    <a:pt x="4220" y="3248"/>
                  </a:lnTo>
                  <a:lnTo>
                    <a:pt x="3667" y="3792"/>
                  </a:lnTo>
                  <a:lnTo>
                    <a:pt x="3123" y="3248"/>
                  </a:lnTo>
                  <a:lnTo>
                    <a:pt x="3667" y="2704"/>
                  </a:lnTo>
                  <a:close/>
                  <a:moveTo>
                    <a:pt x="5371" y="2704"/>
                  </a:moveTo>
                  <a:lnTo>
                    <a:pt x="5915" y="3248"/>
                  </a:lnTo>
                  <a:lnTo>
                    <a:pt x="5371" y="3792"/>
                  </a:lnTo>
                  <a:lnTo>
                    <a:pt x="4827" y="3248"/>
                  </a:lnTo>
                  <a:lnTo>
                    <a:pt x="5371" y="2704"/>
                  </a:lnTo>
                  <a:close/>
                  <a:moveTo>
                    <a:pt x="7075" y="2704"/>
                  </a:moveTo>
                  <a:lnTo>
                    <a:pt x="7619" y="3248"/>
                  </a:lnTo>
                  <a:lnTo>
                    <a:pt x="7075" y="3792"/>
                  </a:lnTo>
                  <a:lnTo>
                    <a:pt x="6531" y="3248"/>
                  </a:lnTo>
                  <a:lnTo>
                    <a:pt x="7075" y="2704"/>
                  </a:lnTo>
                  <a:close/>
                  <a:moveTo>
                    <a:pt x="8779" y="2704"/>
                  </a:moveTo>
                  <a:lnTo>
                    <a:pt x="9323" y="3248"/>
                  </a:lnTo>
                  <a:lnTo>
                    <a:pt x="8779" y="3792"/>
                  </a:lnTo>
                  <a:lnTo>
                    <a:pt x="8235" y="3248"/>
                  </a:lnTo>
                  <a:lnTo>
                    <a:pt x="8779" y="2704"/>
                  </a:lnTo>
                  <a:close/>
                  <a:moveTo>
                    <a:pt x="10483" y="2704"/>
                  </a:moveTo>
                  <a:lnTo>
                    <a:pt x="11027" y="3248"/>
                  </a:lnTo>
                  <a:lnTo>
                    <a:pt x="10483" y="3792"/>
                  </a:lnTo>
                  <a:lnTo>
                    <a:pt x="9938" y="3248"/>
                  </a:lnTo>
                  <a:lnTo>
                    <a:pt x="10483" y="2704"/>
                  </a:lnTo>
                  <a:close/>
                  <a:moveTo>
                    <a:pt x="12187" y="2704"/>
                  </a:moveTo>
                  <a:lnTo>
                    <a:pt x="12642" y="3159"/>
                  </a:lnTo>
                  <a:cubicBezTo>
                    <a:pt x="12633" y="3230"/>
                    <a:pt x="12624" y="3301"/>
                    <a:pt x="12615" y="3373"/>
                  </a:cubicBezTo>
                  <a:lnTo>
                    <a:pt x="12187" y="3792"/>
                  </a:lnTo>
                  <a:lnTo>
                    <a:pt x="11642" y="3248"/>
                  </a:lnTo>
                  <a:lnTo>
                    <a:pt x="12187" y="2704"/>
                  </a:lnTo>
                  <a:close/>
                  <a:moveTo>
                    <a:pt x="2819" y="3560"/>
                  </a:moveTo>
                  <a:lnTo>
                    <a:pt x="3364" y="4104"/>
                  </a:lnTo>
                  <a:lnTo>
                    <a:pt x="2819" y="4648"/>
                  </a:lnTo>
                  <a:lnTo>
                    <a:pt x="2275" y="4104"/>
                  </a:lnTo>
                  <a:lnTo>
                    <a:pt x="2819" y="3560"/>
                  </a:lnTo>
                  <a:close/>
                  <a:moveTo>
                    <a:pt x="4523" y="3560"/>
                  </a:moveTo>
                  <a:lnTo>
                    <a:pt x="5068" y="4104"/>
                  </a:lnTo>
                  <a:lnTo>
                    <a:pt x="4523" y="4648"/>
                  </a:lnTo>
                  <a:lnTo>
                    <a:pt x="3979" y="4104"/>
                  </a:lnTo>
                  <a:lnTo>
                    <a:pt x="4523" y="3560"/>
                  </a:lnTo>
                  <a:close/>
                  <a:moveTo>
                    <a:pt x="6227" y="3560"/>
                  </a:moveTo>
                  <a:lnTo>
                    <a:pt x="6771" y="4104"/>
                  </a:lnTo>
                  <a:lnTo>
                    <a:pt x="6227" y="4648"/>
                  </a:lnTo>
                  <a:lnTo>
                    <a:pt x="5683" y="4104"/>
                  </a:lnTo>
                  <a:lnTo>
                    <a:pt x="6227" y="3560"/>
                  </a:lnTo>
                  <a:close/>
                  <a:moveTo>
                    <a:pt x="7931" y="3560"/>
                  </a:moveTo>
                  <a:lnTo>
                    <a:pt x="8475" y="4104"/>
                  </a:lnTo>
                  <a:lnTo>
                    <a:pt x="7931" y="4648"/>
                  </a:lnTo>
                  <a:lnTo>
                    <a:pt x="7387" y="4104"/>
                  </a:lnTo>
                  <a:lnTo>
                    <a:pt x="7931" y="3560"/>
                  </a:lnTo>
                  <a:close/>
                  <a:moveTo>
                    <a:pt x="9635" y="3560"/>
                  </a:moveTo>
                  <a:lnTo>
                    <a:pt x="10179" y="4104"/>
                  </a:lnTo>
                  <a:lnTo>
                    <a:pt x="9635" y="4648"/>
                  </a:lnTo>
                  <a:lnTo>
                    <a:pt x="9091" y="4104"/>
                  </a:lnTo>
                  <a:lnTo>
                    <a:pt x="9635" y="3560"/>
                  </a:lnTo>
                  <a:close/>
                  <a:moveTo>
                    <a:pt x="11339" y="3560"/>
                  </a:moveTo>
                  <a:lnTo>
                    <a:pt x="11883" y="4104"/>
                  </a:lnTo>
                  <a:lnTo>
                    <a:pt x="11339" y="4648"/>
                  </a:lnTo>
                  <a:lnTo>
                    <a:pt x="10795" y="4104"/>
                  </a:lnTo>
                  <a:lnTo>
                    <a:pt x="11339" y="3560"/>
                  </a:lnTo>
                  <a:close/>
                  <a:moveTo>
                    <a:pt x="1972" y="4408"/>
                  </a:moveTo>
                  <a:lnTo>
                    <a:pt x="2516" y="4952"/>
                  </a:lnTo>
                  <a:lnTo>
                    <a:pt x="1999" y="5469"/>
                  </a:lnTo>
                  <a:lnTo>
                    <a:pt x="1722" y="5184"/>
                  </a:lnTo>
                  <a:cubicBezTo>
                    <a:pt x="1704" y="5014"/>
                    <a:pt x="1695" y="4854"/>
                    <a:pt x="1686" y="4693"/>
                  </a:cubicBezTo>
                  <a:lnTo>
                    <a:pt x="1972" y="4408"/>
                  </a:lnTo>
                  <a:close/>
                  <a:moveTo>
                    <a:pt x="12187" y="4408"/>
                  </a:moveTo>
                  <a:lnTo>
                    <a:pt x="12463" y="4684"/>
                  </a:lnTo>
                  <a:cubicBezTo>
                    <a:pt x="12454" y="4854"/>
                    <a:pt x="12445" y="5023"/>
                    <a:pt x="12427" y="5193"/>
                  </a:cubicBezTo>
                  <a:lnTo>
                    <a:pt x="12151" y="5469"/>
                  </a:lnTo>
                  <a:lnTo>
                    <a:pt x="11642" y="4952"/>
                  </a:lnTo>
                  <a:lnTo>
                    <a:pt x="12187" y="4408"/>
                  </a:lnTo>
                  <a:close/>
                  <a:moveTo>
                    <a:pt x="7075" y="4408"/>
                  </a:moveTo>
                  <a:lnTo>
                    <a:pt x="7619" y="4952"/>
                  </a:lnTo>
                  <a:lnTo>
                    <a:pt x="7075" y="5496"/>
                  </a:lnTo>
                  <a:lnTo>
                    <a:pt x="6531" y="4952"/>
                  </a:lnTo>
                  <a:lnTo>
                    <a:pt x="7075" y="4408"/>
                  </a:lnTo>
                  <a:close/>
                  <a:moveTo>
                    <a:pt x="8779" y="4408"/>
                  </a:moveTo>
                  <a:lnTo>
                    <a:pt x="9323" y="4952"/>
                  </a:lnTo>
                  <a:lnTo>
                    <a:pt x="8779" y="5496"/>
                  </a:lnTo>
                  <a:lnTo>
                    <a:pt x="8235" y="4952"/>
                  </a:lnTo>
                  <a:lnTo>
                    <a:pt x="8779" y="4408"/>
                  </a:lnTo>
                  <a:close/>
                  <a:moveTo>
                    <a:pt x="10483" y="4408"/>
                  </a:moveTo>
                  <a:lnTo>
                    <a:pt x="11027" y="4952"/>
                  </a:lnTo>
                  <a:lnTo>
                    <a:pt x="10483" y="5496"/>
                  </a:lnTo>
                  <a:lnTo>
                    <a:pt x="9938" y="4952"/>
                  </a:lnTo>
                  <a:lnTo>
                    <a:pt x="10483" y="4408"/>
                  </a:lnTo>
                  <a:close/>
                  <a:moveTo>
                    <a:pt x="11339" y="5264"/>
                  </a:moveTo>
                  <a:lnTo>
                    <a:pt x="11848" y="5773"/>
                  </a:lnTo>
                  <a:lnTo>
                    <a:pt x="11303" y="6317"/>
                  </a:lnTo>
                  <a:lnTo>
                    <a:pt x="10795" y="5808"/>
                  </a:lnTo>
                  <a:lnTo>
                    <a:pt x="11339" y="5264"/>
                  </a:lnTo>
                  <a:close/>
                  <a:moveTo>
                    <a:pt x="7931" y="5264"/>
                  </a:moveTo>
                  <a:lnTo>
                    <a:pt x="8475" y="5808"/>
                  </a:lnTo>
                  <a:lnTo>
                    <a:pt x="7931" y="6352"/>
                  </a:lnTo>
                  <a:lnTo>
                    <a:pt x="7387" y="5808"/>
                  </a:lnTo>
                  <a:lnTo>
                    <a:pt x="7931" y="5264"/>
                  </a:lnTo>
                  <a:close/>
                  <a:moveTo>
                    <a:pt x="9635" y="5264"/>
                  </a:moveTo>
                  <a:lnTo>
                    <a:pt x="10179" y="5808"/>
                  </a:lnTo>
                  <a:lnTo>
                    <a:pt x="9635" y="6352"/>
                  </a:lnTo>
                  <a:lnTo>
                    <a:pt x="9091" y="5808"/>
                  </a:lnTo>
                  <a:lnTo>
                    <a:pt x="9635" y="5264"/>
                  </a:lnTo>
                  <a:close/>
                  <a:moveTo>
                    <a:pt x="8779" y="6111"/>
                  </a:moveTo>
                  <a:lnTo>
                    <a:pt x="9323" y="6656"/>
                  </a:lnTo>
                  <a:lnTo>
                    <a:pt x="9100" y="6888"/>
                  </a:lnTo>
                  <a:lnTo>
                    <a:pt x="8466" y="6888"/>
                  </a:lnTo>
                  <a:lnTo>
                    <a:pt x="8235" y="6656"/>
                  </a:lnTo>
                  <a:lnTo>
                    <a:pt x="8779" y="6111"/>
                  </a:lnTo>
                  <a:close/>
                  <a:moveTo>
                    <a:pt x="10483" y="6111"/>
                  </a:moveTo>
                  <a:lnTo>
                    <a:pt x="11000" y="6629"/>
                  </a:lnTo>
                  <a:lnTo>
                    <a:pt x="10732" y="6888"/>
                  </a:lnTo>
                  <a:lnTo>
                    <a:pt x="10161" y="6888"/>
                  </a:lnTo>
                  <a:lnTo>
                    <a:pt x="9938" y="6656"/>
                  </a:lnTo>
                  <a:lnTo>
                    <a:pt x="10483" y="6111"/>
                  </a:lnTo>
                  <a:close/>
                  <a:moveTo>
                    <a:pt x="12151" y="6076"/>
                  </a:moveTo>
                  <a:lnTo>
                    <a:pt x="12383" y="6317"/>
                  </a:lnTo>
                  <a:cubicBezTo>
                    <a:pt x="12383" y="6495"/>
                    <a:pt x="12383" y="6691"/>
                    <a:pt x="12383" y="6888"/>
                  </a:cubicBezTo>
                  <a:lnTo>
                    <a:pt x="11865" y="6888"/>
                  </a:lnTo>
                  <a:lnTo>
                    <a:pt x="11607" y="6629"/>
                  </a:lnTo>
                  <a:lnTo>
                    <a:pt x="12151" y="6076"/>
                  </a:lnTo>
                  <a:close/>
                  <a:moveTo>
                    <a:pt x="429" y="911"/>
                  </a:moveTo>
                  <a:cubicBezTo>
                    <a:pt x="509" y="1062"/>
                    <a:pt x="589" y="1267"/>
                    <a:pt x="678" y="1517"/>
                  </a:cubicBezTo>
                  <a:cubicBezTo>
                    <a:pt x="1214" y="3087"/>
                    <a:pt x="1330" y="5344"/>
                    <a:pt x="1339" y="7004"/>
                  </a:cubicBezTo>
                  <a:lnTo>
                    <a:pt x="429" y="7771"/>
                  </a:lnTo>
                  <a:lnTo>
                    <a:pt x="429" y="911"/>
                  </a:lnTo>
                  <a:close/>
                  <a:moveTo>
                    <a:pt x="13721" y="911"/>
                  </a:moveTo>
                  <a:lnTo>
                    <a:pt x="13721" y="7771"/>
                  </a:lnTo>
                  <a:lnTo>
                    <a:pt x="12811" y="7004"/>
                  </a:lnTo>
                  <a:cubicBezTo>
                    <a:pt x="12820" y="5389"/>
                    <a:pt x="12936" y="3176"/>
                    <a:pt x="13444" y="1606"/>
                  </a:cubicBezTo>
                  <a:cubicBezTo>
                    <a:pt x="13534" y="1312"/>
                    <a:pt x="13632" y="1080"/>
                    <a:pt x="13721" y="911"/>
                  </a:cubicBezTo>
                  <a:close/>
                  <a:moveTo>
                    <a:pt x="161" y="1"/>
                  </a:moveTo>
                  <a:cubicBezTo>
                    <a:pt x="161" y="1"/>
                    <a:pt x="161" y="10"/>
                    <a:pt x="152" y="10"/>
                  </a:cubicBezTo>
                  <a:lnTo>
                    <a:pt x="134" y="10"/>
                  </a:lnTo>
                  <a:cubicBezTo>
                    <a:pt x="134" y="18"/>
                    <a:pt x="125" y="18"/>
                    <a:pt x="125" y="18"/>
                  </a:cubicBezTo>
                  <a:lnTo>
                    <a:pt x="116" y="18"/>
                  </a:lnTo>
                  <a:lnTo>
                    <a:pt x="107" y="27"/>
                  </a:lnTo>
                  <a:cubicBezTo>
                    <a:pt x="107" y="27"/>
                    <a:pt x="99" y="27"/>
                    <a:pt x="99" y="36"/>
                  </a:cubicBezTo>
                  <a:lnTo>
                    <a:pt x="90" y="36"/>
                  </a:lnTo>
                  <a:cubicBezTo>
                    <a:pt x="90" y="36"/>
                    <a:pt x="90" y="45"/>
                    <a:pt x="81" y="45"/>
                  </a:cubicBezTo>
                  <a:cubicBezTo>
                    <a:pt x="81" y="45"/>
                    <a:pt x="81" y="45"/>
                    <a:pt x="72" y="54"/>
                  </a:cubicBezTo>
                  <a:lnTo>
                    <a:pt x="63" y="54"/>
                  </a:lnTo>
                  <a:lnTo>
                    <a:pt x="54" y="63"/>
                  </a:lnTo>
                  <a:cubicBezTo>
                    <a:pt x="54" y="72"/>
                    <a:pt x="54" y="72"/>
                    <a:pt x="54" y="72"/>
                  </a:cubicBezTo>
                  <a:cubicBezTo>
                    <a:pt x="45" y="72"/>
                    <a:pt x="45" y="81"/>
                    <a:pt x="45" y="81"/>
                  </a:cubicBezTo>
                  <a:cubicBezTo>
                    <a:pt x="45" y="81"/>
                    <a:pt x="36" y="81"/>
                    <a:pt x="36" y="90"/>
                  </a:cubicBezTo>
                  <a:cubicBezTo>
                    <a:pt x="36" y="90"/>
                    <a:pt x="36" y="99"/>
                    <a:pt x="27" y="99"/>
                  </a:cubicBezTo>
                  <a:cubicBezTo>
                    <a:pt x="27" y="99"/>
                    <a:pt x="27" y="108"/>
                    <a:pt x="27" y="108"/>
                  </a:cubicBezTo>
                  <a:cubicBezTo>
                    <a:pt x="27" y="108"/>
                    <a:pt x="18" y="117"/>
                    <a:pt x="18" y="117"/>
                  </a:cubicBezTo>
                  <a:lnTo>
                    <a:pt x="18" y="126"/>
                  </a:lnTo>
                  <a:cubicBezTo>
                    <a:pt x="18" y="126"/>
                    <a:pt x="9" y="134"/>
                    <a:pt x="9" y="134"/>
                  </a:cubicBezTo>
                  <a:cubicBezTo>
                    <a:pt x="9" y="134"/>
                    <a:pt x="9" y="143"/>
                    <a:pt x="9" y="143"/>
                  </a:cubicBezTo>
                  <a:cubicBezTo>
                    <a:pt x="9" y="143"/>
                    <a:pt x="9" y="152"/>
                    <a:pt x="9" y="152"/>
                  </a:cubicBezTo>
                  <a:cubicBezTo>
                    <a:pt x="0" y="161"/>
                    <a:pt x="0" y="161"/>
                    <a:pt x="0" y="161"/>
                  </a:cubicBezTo>
                  <a:cubicBezTo>
                    <a:pt x="0" y="170"/>
                    <a:pt x="0" y="170"/>
                    <a:pt x="0" y="179"/>
                  </a:cubicBezTo>
                  <a:cubicBezTo>
                    <a:pt x="0" y="179"/>
                    <a:pt x="0" y="179"/>
                    <a:pt x="0" y="188"/>
                  </a:cubicBezTo>
                  <a:cubicBezTo>
                    <a:pt x="0" y="188"/>
                    <a:pt x="0" y="188"/>
                    <a:pt x="0" y="197"/>
                  </a:cubicBezTo>
                  <a:lnTo>
                    <a:pt x="0" y="8235"/>
                  </a:lnTo>
                  <a:cubicBezTo>
                    <a:pt x="0" y="8324"/>
                    <a:pt x="45" y="8404"/>
                    <a:pt x="125" y="8431"/>
                  </a:cubicBezTo>
                  <a:cubicBezTo>
                    <a:pt x="153" y="8448"/>
                    <a:pt x="185" y="8456"/>
                    <a:pt x="217" y="8456"/>
                  </a:cubicBezTo>
                  <a:cubicBezTo>
                    <a:pt x="268" y="8456"/>
                    <a:pt x="319" y="8437"/>
                    <a:pt x="357" y="8404"/>
                  </a:cubicBezTo>
                  <a:lnTo>
                    <a:pt x="1633" y="7316"/>
                  </a:lnTo>
                  <a:lnTo>
                    <a:pt x="2150" y="7316"/>
                  </a:lnTo>
                  <a:cubicBezTo>
                    <a:pt x="2159" y="7244"/>
                    <a:pt x="2177" y="7173"/>
                    <a:pt x="2186" y="7102"/>
                  </a:cubicBezTo>
                  <a:cubicBezTo>
                    <a:pt x="2204" y="7048"/>
                    <a:pt x="2222" y="6995"/>
                    <a:pt x="2231" y="6941"/>
                  </a:cubicBezTo>
                  <a:cubicBezTo>
                    <a:pt x="2240" y="6923"/>
                    <a:pt x="2248" y="6897"/>
                    <a:pt x="2248" y="6888"/>
                  </a:cubicBezTo>
                  <a:lnTo>
                    <a:pt x="1776" y="6888"/>
                  </a:lnTo>
                  <a:cubicBezTo>
                    <a:pt x="1776" y="6691"/>
                    <a:pt x="1767" y="6504"/>
                    <a:pt x="1767" y="6317"/>
                  </a:cubicBezTo>
                  <a:lnTo>
                    <a:pt x="2008" y="6076"/>
                  </a:lnTo>
                  <a:lnTo>
                    <a:pt x="2418" y="6495"/>
                  </a:lnTo>
                  <a:cubicBezTo>
                    <a:pt x="2489" y="6361"/>
                    <a:pt x="2570" y="6236"/>
                    <a:pt x="2659" y="6120"/>
                  </a:cubicBezTo>
                  <a:lnTo>
                    <a:pt x="2311" y="5773"/>
                  </a:lnTo>
                  <a:lnTo>
                    <a:pt x="2819" y="5264"/>
                  </a:lnTo>
                  <a:lnTo>
                    <a:pt x="3185" y="5621"/>
                  </a:lnTo>
                  <a:cubicBezTo>
                    <a:pt x="3301" y="5541"/>
                    <a:pt x="3435" y="5460"/>
                    <a:pt x="3569" y="5398"/>
                  </a:cubicBezTo>
                  <a:lnTo>
                    <a:pt x="3123" y="4952"/>
                  </a:lnTo>
                  <a:lnTo>
                    <a:pt x="3667" y="4408"/>
                  </a:lnTo>
                  <a:lnTo>
                    <a:pt x="4211" y="4952"/>
                  </a:lnTo>
                  <a:lnTo>
                    <a:pt x="3908" y="5264"/>
                  </a:lnTo>
                  <a:cubicBezTo>
                    <a:pt x="4068" y="5210"/>
                    <a:pt x="4247" y="5175"/>
                    <a:pt x="4425" y="5166"/>
                  </a:cubicBezTo>
                  <a:cubicBezTo>
                    <a:pt x="4488" y="5157"/>
                    <a:pt x="4559" y="5148"/>
                    <a:pt x="4630" y="5148"/>
                  </a:cubicBezTo>
                  <a:lnTo>
                    <a:pt x="4657" y="5148"/>
                  </a:lnTo>
                  <a:cubicBezTo>
                    <a:pt x="4791" y="5148"/>
                    <a:pt x="4925" y="5166"/>
                    <a:pt x="5059" y="5184"/>
                  </a:cubicBezTo>
                  <a:lnTo>
                    <a:pt x="4827" y="4952"/>
                  </a:lnTo>
                  <a:lnTo>
                    <a:pt x="5371" y="4408"/>
                  </a:lnTo>
                  <a:lnTo>
                    <a:pt x="5915" y="4952"/>
                  </a:lnTo>
                  <a:lnTo>
                    <a:pt x="5558" y="5318"/>
                  </a:lnTo>
                  <a:cubicBezTo>
                    <a:pt x="5701" y="5371"/>
                    <a:pt x="5844" y="5434"/>
                    <a:pt x="5969" y="5514"/>
                  </a:cubicBezTo>
                  <a:lnTo>
                    <a:pt x="6227" y="5264"/>
                  </a:lnTo>
                  <a:lnTo>
                    <a:pt x="6771" y="5808"/>
                  </a:lnTo>
                  <a:lnTo>
                    <a:pt x="6566" y="6013"/>
                  </a:lnTo>
                  <a:cubicBezTo>
                    <a:pt x="6655" y="6120"/>
                    <a:pt x="6745" y="6236"/>
                    <a:pt x="6825" y="6370"/>
                  </a:cubicBezTo>
                  <a:lnTo>
                    <a:pt x="7075" y="6111"/>
                  </a:lnTo>
                  <a:lnTo>
                    <a:pt x="7619" y="6656"/>
                  </a:lnTo>
                  <a:lnTo>
                    <a:pt x="7396" y="6888"/>
                  </a:lnTo>
                  <a:lnTo>
                    <a:pt x="7066" y="6888"/>
                  </a:lnTo>
                  <a:cubicBezTo>
                    <a:pt x="7093" y="6968"/>
                    <a:pt x="7119" y="7057"/>
                    <a:pt x="7137" y="7146"/>
                  </a:cubicBezTo>
                  <a:lnTo>
                    <a:pt x="7146" y="7182"/>
                  </a:lnTo>
                  <a:cubicBezTo>
                    <a:pt x="7155" y="7227"/>
                    <a:pt x="7164" y="7271"/>
                    <a:pt x="7164" y="7316"/>
                  </a:cubicBezTo>
                  <a:lnTo>
                    <a:pt x="12517" y="7316"/>
                  </a:lnTo>
                  <a:lnTo>
                    <a:pt x="13792" y="8404"/>
                  </a:lnTo>
                  <a:cubicBezTo>
                    <a:pt x="13837" y="8440"/>
                    <a:pt x="13890" y="8458"/>
                    <a:pt x="13935" y="8458"/>
                  </a:cubicBezTo>
                  <a:cubicBezTo>
                    <a:pt x="13971" y="8458"/>
                    <a:pt x="13997" y="8449"/>
                    <a:pt x="14024" y="8440"/>
                  </a:cubicBezTo>
                  <a:cubicBezTo>
                    <a:pt x="14105" y="8404"/>
                    <a:pt x="14149" y="8324"/>
                    <a:pt x="14149" y="8244"/>
                  </a:cubicBezTo>
                  <a:lnTo>
                    <a:pt x="14149" y="215"/>
                  </a:lnTo>
                  <a:cubicBezTo>
                    <a:pt x="14158" y="99"/>
                    <a:pt x="14060" y="1"/>
                    <a:pt x="13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4"/>
            <p:cNvSpPr/>
            <p:nvPr/>
          </p:nvSpPr>
          <p:spPr>
            <a:xfrm>
              <a:off x="1985575" y="2232175"/>
              <a:ext cx="106625" cy="106400"/>
            </a:xfrm>
            <a:custGeom>
              <a:rect b="b" l="l" r="r" t="t"/>
              <a:pathLst>
                <a:path extrusionOk="0" h="4256" w="4265">
                  <a:moveTo>
                    <a:pt x="2641" y="509"/>
                  </a:moveTo>
                  <a:cubicBezTo>
                    <a:pt x="2703" y="527"/>
                    <a:pt x="2766" y="544"/>
                    <a:pt x="2819" y="571"/>
                  </a:cubicBezTo>
                  <a:cubicBezTo>
                    <a:pt x="2855" y="589"/>
                    <a:pt x="2899" y="607"/>
                    <a:pt x="2935" y="625"/>
                  </a:cubicBezTo>
                  <a:cubicBezTo>
                    <a:pt x="3078" y="705"/>
                    <a:pt x="3212" y="803"/>
                    <a:pt x="3328" y="919"/>
                  </a:cubicBezTo>
                  <a:cubicBezTo>
                    <a:pt x="3372" y="964"/>
                    <a:pt x="3408" y="999"/>
                    <a:pt x="3435" y="1044"/>
                  </a:cubicBezTo>
                  <a:cubicBezTo>
                    <a:pt x="3461" y="1071"/>
                    <a:pt x="3488" y="1107"/>
                    <a:pt x="3506" y="1133"/>
                  </a:cubicBezTo>
                  <a:lnTo>
                    <a:pt x="3497" y="1196"/>
                  </a:lnTo>
                  <a:lnTo>
                    <a:pt x="3470" y="1312"/>
                  </a:lnTo>
                  <a:lnTo>
                    <a:pt x="3417" y="1597"/>
                  </a:lnTo>
                  <a:lnTo>
                    <a:pt x="3399" y="1660"/>
                  </a:lnTo>
                  <a:cubicBezTo>
                    <a:pt x="3399" y="1686"/>
                    <a:pt x="3408" y="1722"/>
                    <a:pt x="3435" y="1740"/>
                  </a:cubicBezTo>
                  <a:lnTo>
                    <a:pt x="3435" y="1749"/>
                  </a:lnTo>
                  <a:lnTo>
                    <a:pt x="3818" y="2106"/>
                  </a:lnTo>
                  <a:cubicBezTo>
                    <a:pt x="3827" y="2115"/>
                    <a:pt x="3827" y="2115"/>
                    <a:pt x="3827" y="2124"/>
                  </a:cubicBezTo>
                  <a:cubicBezTo>
                    <a:pt x="3827" y="2471"/>
                    <a:pt x="3720" y="2810"/>
                    <a:pt x="3524" y="3087"/>
                  </a:cubicBezTo>
                  <a:lnTo>
                    <a:pt x="2998" y="3167"/>
                  </a:lnTo>
                  <a:cubicBezTo>
                    <a:pt x="2971" y="3176"/>
                    <a:pt x="2935" y="3194"/>
                    <a:pt x="2926" y="3221"/>
                  </a:cubicBezTo>
                  <a:lnTo>
                    <a:pt x="2721" y="3720"/>
                  </a:lnTo>
                  <a:cubicBezTo>
                    <a:pt x="2534" y="3783"/>
                    <a:pt x="2337" y="3819"/>
                    <a:pt x="2132" y="3819"/>
                  </a:cubicBezTo>
                  <a:cubicBezTo>
                    <a:pt x="1927" y="3819"/>
                    <a:pt x="1731" y="3783"/>
                    <a:pt x="1543" y="3720"/>
                  </a:cubicBezTo>
                  <a:lnTo>
                    <a:pt x="1338" y="3221"/>
                  </a:lnTo>
                  <a:cubicBezTo>
                    <a:pt x="1329" y="3194"/>
                    <a:pt x="1294" y="3176"/>
                    <a:pt x="1267" y="3167"/>
                  </a:cubicBezTo>
                  <a:lnTo>
                    <a:pt x="740" y="3087"/>
                  </a:lnTo>
                  <a:cubicBezTo>
                    <a:pt x="544" y="2810"/>
                    <a:pt x="437" y="2471"/>
                    <a:pt x="437" y="2124"/>
                  </a:cubicBezTo>
                  <a:lnTo>
                    <a:pt x="437" y="2106"/>
                  </a:lnTo>
                  <a:lnTo>
                    <a:pt x="821" y="1749"/>
                  </a:lnTo>
                  <a:lnTo>
                    <a:pt x="830" y="1740"/>
                  </a:lnTo>
                  <a:cubicBezTo>
                    <a:pt x="848" y="1722"/>
                    <a:pt x="856" y="1686"/>
                    <a:pt x="856" y="1660"/>
                  </a:cubicBezTo>
                  <a:lnTo>
                    <a:pt x="830" y="1553"/>
                  </a:lnTo>
                  <a:lnTo>
                    <a:pt x="785" y="1321"/>
                  </a:lnTo>
                  <a:lnTo>
                    <a:pt x="758" y="1187"/>
                  </a:lnTo>
                  <a:lnTo>
                    <a:pt x="749" y="1133"/>
                  </a:lnTo>
                  <a:cubicBezTo>
                    <a:pt x="803" y="1062"/>
                    <a:pt x="865" y="991"/>
                    <a:pt x="928" y="928"/>
                  </a:cubicBezTo>
                  <a:cubicBezTo>
                    <a:pt x="1035" y="821"/>
                    <a:pt x="1142" y="741"/>
                    <a:pt x="1267" y="660"/>
                  </a:cubicBezTo>
                  <a:cubicBezTo>
                    <a:pt x="1374" y="598"/>
                    <a:pt x="1499" y="544"/>
                    <a:pt x="1615" y="509"/>
                  </a:cubicBezTo>
                  <a:lnTo>
                    <a:pt x="1847" y="634"/>
                  </a:lnTo>
                  <a:lnTo>
                    <a:pt x="2034" y="741"/>
                  </a:lnTo>
                  <a:lnTo>
                    <a:pt x="2088" y="768"/>
                  </a:lnTo>
                  <a:cubicBezTo>
                    <a:pt x="2101" y="776"/>
                    <a:pt x="2117" y="781"/>
                    <a:pt x="2132" y="781"/>
                  </a:cubicBezTo>
                  <a:cubicBezTo>
                    <a:pt x="2148" y="781"/>
                    <a:pt x="2163" y="776"/>
                    <a:pt x="2177" y="768"/>
                  </a:cubicBezTo>
                  <a:lnTo>
                    <a:pt x="2641" y="509"/>
                  </a:lnTo>
                  <a:close/>
                  <a:moveTo>
                    <a:pt x="2132" y="0"/>
                  </a:moveTo>
                  <a:cubicBezTo>
                    <a:pt x="1963" y="0"/>
                    <a:pt x="1802" y="18"/>
                    <a:pt x="1642" y="54"/>
                  </a:cubicBezTo>
                  <a:cubicBezTo>
                    <a:pt x="1543" y="81"/>
                    <a:pt x="1445" y="107"/>
                    <a:pt x="1356" y="143"/>
                  </a:cubicBezTo>
                  <a:cubicBezTo>
                    <a:pt x="1213" y="197"/>
                    <a:pt x="1079" y="268"/>
                    <a:pt x="955" y="357"/>
                  </a:cubicBezTo>
                  <a:cubicBezTo>
                    <a:pt x="749" y="491"/>
                    <a:pt x="571" y="660"/>
                    <a:pt x="428" y="857"/>
                  </a:cubicBezTo>
                  <a:cubicBezTo>
                    <a:pt x="339" y="973"/>
                    <a:pt x="259" y="1098"/>
                    <a:pt x="196" y="1240"/>
                  </a:cubicBezTo>
                  <a:cubicBezTo>
                    <a:pt x="187" y="1267"/>
                    <a:pt x="170" y="1294"/>
                    <a:pt x="161" y="1321"/>
                  </a:cubicBezTo>
                  <a:cubicBezTo>
                    <a:pt x="134" y="1392"/>
                    <a:pt x="107" y="1472"/>
                    <a:pt x="80" y="1544"/>
                  </a:cubicBezTo>
                  <a:cubicBezTo>
                    <a:pt x="62" y="1615"/>
                    <a:pt x="54" y="1677"/>
                    <a:pt x="36" y="1749"/>
                  </a:cubicBezTo>
                  <a:cubicBezTo>
                    <a:pt x="18" y="1874"/>
                    <a:pt x="0" y="1999"/>
                    <a:pt x="0" y="2124"/>
                  </a:cubicBezTo>
                  <a:cubicBezTo>
                    <a:pt x="0" y="3301"/>
                    <a:pt x="955" y="4256"/>
                    <a:pt x="2132" y="4256"/>
                  </a:cubicBezTo>
                  <a:cubicBezTo>
                    <a:pt x="3310" y="4256"/>
                    <a:pt x="4264" y="3301"/>
                    <a:pt x="4264" y="2124"/>
                  </a:cubicBezTo>
                  <a:cubicBezTo>
                    <a:pt x="4264" y="1999"/>
                    <a:pt x="4246" y="1874"/>
                    <a:pt x="4229" y="1749"/>
                  </a:cubicBezTo>
                  <a:cubicBezTo>
                    <a:pt x="4220" y="1704"/>
                    <a:pt x="4211" y="1660"/>
                    <a:pt x="4202" y="1615"/>
                  </a:cubicBezTo>
                  <a:cubicBezTo>
                    <a:pt x="4175" y="1517"/>
                    <a:pt x="4139" y="1410"/>
                    <a:pt x="4104" y="1321"/>
                  </a:cubicBezTo>
                  <a:cubicBezTo>
                    <a:pt x="4068" y="1240"/>
                    <a:pt x="4041" y="1169"/>
                    <a:pt x="3997" y="1098"/>
                  </a:cubicBezTo>
                  <a:cubicBezTo>
                    <a:pt x="3988" y="1089"/>
                    <a:pt x="3979" y="1071"/>
                    <a:pt x="3979" y="1062"/>
                  </a:cubicBezTo>
                  <a:cubicBezTo>
                    <a:pt x="3907" y="946"/>
                    <a:pt x="3836" y="839"/>
                    <a:pt x="3747" y="741"/>
                  </a:cubicBezTo>
                  <a:cubicBezTo>
                    <a:pt x="3595" y="562"/>
                    <a:pt x="3408" y="402"/>
                    <a:pt x="3203" y="286"/>
                  </a:cubicBezTo>
                  <a:cubicBezTo>
                    <a:pt x="3185" y="277"/>
                    <a:pt x="3167" y="259"/>
                    <a:pt x="3140" y="250"/>
                  </a:cubicBezTo>
                  <a:cubicBezTo>
                    <a:pt x="3006" y="179"/>
                    <a:pt x="2864" y="116"/>
                    <a:pt x="2712" y="81"/>
                  </a:cubicBezTo>
                  <a:cubicBezTo>
                    <a:pt x="2578" y="45"/>
                    <a:pt x="2444" y="18"/>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4"/>
            <p:cNvSpPr/>
            <p:nvPr/>
          </p:nvSpPr>
          <p:spPr>
            <a:xfrm>
              <a:off x="2018575" y="2264400"/>
              <a:ext cx="40600" cy="38725"/>
            </a:xfrm>
            <a:custGeom>
              <a:rect b="b" l="l" r="r" t="t"/>
              <a:pathLst>
                <a:path extrusionOk="0" h="1549" w="1624">
                  <a:moveTo>
                    <a:pt x="813" y="0"/>
                  </a:moveTo>
                  <a:cubicBezTo>
                    <a:pt x="799" y="0"/>
                    <a:pt x="785" y="5"/>
                    <a:pt x="776" y="14"/>
                  </a:cubicBezTo>
                  <a:lnTo>
                    <a:pt x="768" y="14"/>
                  </a:lnTo>
                  <a:lnTo>
                    <a:pt x="750" y="32"/>
                  </a:lnTo>
                  <a:lnTo>
                    <a:pt x="661" y="94"/>
                  </a:lnTo>
                  <a:lnTo>
                    <a:pt x="402" y="281"/>
                  </a:lnTo>
                  <a:lnTo>
                    <a:pt x="152" y="460"/>
                  </a:lnTo>
                  <a:lnTo>
                    <a:pt x="36" y="549"/>
                  </a:lnTo>
                  <a:cubicBezTo>
                    <a:pt x="9" y="567"/>
                    <a:pt x="0" y="603"/>
                    <a:pt x="9" y="629"/>
                  </a:cubicBezTo>
                  <a:lnTo>
                    <a:pt x="286" y="1495"/>
                  </a:lnTo>
                  <a:cubicBezTo>
                    <a:pt x="295" y="1521"/>
                    <a:pt x="330" y="1548"/>
                    <a:pt x="357" y="1548"/>
                  </a:cubicBezTo>
                  <a:lnTo>
                    <a:pt x="1267" y="1548"/>
                  </a:lnTo>
                  <a:cubicBezTo>
                    <a:pt x="1294" y="1548"/>
                    <a:pt x="1330" y="1521"/>
                    <a:pt x="1339" y="1495"/>
                  </a:cubicBezTo>
                  <a:lnTo>
                    <a:pt x="1615" y="629"/>
                  </a:lnTo>
                  <a:cubicBezTo>
                    <a:pt x="1624" y="603"/>
                    <a:pt x="1615" y="567"/>
                    <a:pt x="1588" y="549"/>
                  </a:cubicBezTo>
                  <a:lnTo>
                    <a:pt x="1472" y="460"/>
                  </a:lnTo>
                  <a:lnTo>
                    <a:pt x="1240" y="299"/>
                  </a:lnTo>
                  <a:lnTo>
                    <a:pt x="875" y="32"/>
                  </a:lnTo>
                  <a:lnTo>
                    <a:pt x="857" y="14"/>
                  </a:lnTo>
                  <a:cubicBezTo>
                    <a:pt x="843" y="5"/>
                    <a:pt x="8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grpSp>
        <p:nvGrpSpPr>
          <p:cNvPr id="280" name="Google Shape;280;g10c9d4af1d1_0_7"/>
          <p:cNvGrpSpPr/>
          <p:nvPr/>
        </p:nvGrpSpPr>
        <p:grpSpPr>
          <a:xfrm>
            <a:off x="7685868" y="4085023"/>
            <a:ext cx="695240" cy="679246"/>
            <a:chOff x="6408850" y="2076950"/>
            <a:chExt cx="353075" cy="353075"/>
          </a:xfrm>
        </p:grpSpPr>
        <p:sp>
          <p:nvSpPr>
            <p:cNvPr id="281" name="Google Shape;281;g10c9d4af1d1_0_7"/>
            <p:cNvSpPr/>
            <p:nvPr/>
          </p:nvSpPr>
          <p:spPr>
            <a:xfrm>
              <a:off x="6408850" y="2076950"/>
              <a:ext cx="353075" cy="353075"/>
            </a:xfrm>
            <a:custGeom>
              <a:rect b="b" l="l" r="r" t="t"/>
              <a:pathLst>
                <a:path extrusionOk="0" h="14123" w="14123">
                  <a:moveTo>
                    <a:pt x="7066" y="768"/>
                  </a:moveTo>
                  <a:lnTo>
                    <a:pt x="7788" y="2480"/>
                  </a:lnTo>
                  <a:cubicBezTo>
                    <a:pt x="7824" y="2543"/>
                    <a:pt x="7877" y="2596"/>
                    <a:pt x="7949" y="2605"/>
                  </a:cubicBezTo>
                  <a:cubicBezTo>
                    <a:pt x="7964" y="2609"/>
                    <a:pt x="7979" y="2611"/>
                    <a:pt x="7994" y="2611"/>
                  </a:cubicBezTo>
                  <a:cubicBezTo>
                    <a:pt x="8050" y="2611"/>
                    <a:pt x="8103" y="2587"/>
                    <a:pt x="8145" y="2552"/>
                  </a:cubicBezTo>
                  <a:lnTo>
                    <a:pt x="9474" y="1249"/>
                  </a:lnTo>
                  <a:lnTo>
                    <a:pt x="9483" y="3105"/>
                  </a:lnTo>
                  <a:cubicBezTo>
                    <a:pt x="9483" y="3176"/>
                    <a:pt x="9519" y="3248"/>
                    <a:pt x="9581" y="3283"/>
                  </a:cubicBezTo>
                  <a:cubicBezTo>
                    <a:pt x="9618" y="3309"/>
                    <a:pt x="9657" y="3323"/>
                    <a:pt x="9698" y="3323"/>
                  </a:cubicBezTo>
                  <a:cubicBezTo>
                    <a:pt x="9727" y="3323"/>
                    <a:pt x="9757" y="3316"/>
                    <a:pt x="9787" y="3301"/>
                  </a:cubicBezTo>
                  <a:lnTo>
                    <a:pt x="11508" y="2614"/>
                  </a:lnTo>
                  <a:lnTo>
                    <a:pt x="10812" y="4336"/>
                  </a:lnTo>
                  <a:cubicBezTo>
                    <a:pt x="10786" y="4407"/>
                    <a:pt x="10795" y="4479"/>
                    <a:pt x="10839" y="4541"/>
                  </a:cubicBezTo>
                  <a:cubicBezTo>
                    <a:pt x="10875" y="4595"/>
                    <a:pt x="10946" y="4630"/>
                    <a:pt x="11018" y="4630"/>
                  </a:cubicBezTo>
                  <a:lnTo>
                    <a:pt x="12873" y="4648"/>
                  </a:lnTo>
                  <a:lnTo>
                    <a:pt x="11571" y="5977"/>
                  </a:lnTo>
                  <a:cubicBezTo>
                    <a:pt x="11517" y="6031"/>
                    <a:pt x="11499" y="6102"/>
                    <a:pt x="11517" y="6174"/>
                  </a:cubicBezTo>
                  <a:cubicBezTo>
                    <a:pt x="11526" y="6245"/>
                    <a:pt x="11580" y="6299"/>
                    <a:pt x="11642" y="6325"/>
                  </a:cubicBezTo>
                  <a:lnTo>
                    <a:pt x="13355" y="7057"/>
                  </a:lnTo>
                  <a:lnTo>
                    <a:pt x="11642" y="7788"/>
                  </a:lnTo>
                  <a:cubicBezTo>
                    <a:pt x="11580" y="7815"/>
                    <a:pt x="11526" y="7878"/>
                    <a:pt x="11517" y="7949"/>
                  </a:cubicBezTo>
                  <a:cubicBezTo>
                    <a:pt x="11499" y="8020"/>
                    <a:pt x="11526" y="8092"/>
                    <a:pt x="11571" y="8136"/>
                  </a:cubicBezTo>
                  <a:lnTo>
                    <a:pt x="12873" y="9465"/>
                  </a:lnTo>
                  <a:lnTo>
                    <a:pt x="11018" y="9483"/>
                  </a:lnTo>
                  <a:cubicBezTo>
                    <a:pt x="10946" y="9483"/>
                    <a:pt x="10875" y="9519"/>
                    <a:pt x="10839" y="9581"/>
                  </a:cubicBezTo>
                  <a:cubicBezTo>
                    <a:pt x="10795" y="9635"/>
                    <a:pt x="10786" y="9715"/>
                    <a:pt x="10821" y="9778"/>
                  </a:cubicBezTo>
                  <a:lnTo>
                    <a:pt x="11508" y="11508"/>
                  </a:lnTo>
                  <a:lnTo>
                    <a:pt x="9787" y="10813"/>
                  </a:lnTo>
                  <a:cubicBezTo>
                    <a:pt x="9758" y="10802"/>
                    <a:pt x="9730" y="10797"/>
                    <a:pt x="9703" y="10797"/>
                  </a:cubicBezTo>
                  <a:cubicBezTo>
                    <a:pt x="9660" y="10797"/>
                    <a:pt x="9619" y="10809"/>
                    <a:pt x="9581" y="10830"/>
                  </a:cubicBezTo>
                  <a:cubicBezTo>
                    <a:pt x="9528" y="10875"/>
                    <a:pt x="9492" y="10937"/>
                    <a:pt x="9492" y="11009"/>
                  </a:cubicBezTo>
                  <a:lnTo>
                    <a:pt x="9474" y="12873"/>
                  </a:lnTo>
                  <a:lnTo>
                    <a:pt x="8145" y="11571"/>
                  </a:lnTo>
                  <a:cubicBezTo>
                    <a:pt x="8100" y="11526"/>
                    <a:pt x="8043" y="11506"/>
                    <a:pt x="7983" y="11506"/>
                  </a:cubicBezTo>
                  <a:cubicBezTo>
                    <a:pt x="7972" y="11506"/>
                    <a:pt x="7960" y="11507"/>
                    <a:pt x="7949" y="11508"/>
                  </a:cubicBezTo>
                  <a:cubicBezTo>
                    <a:pt x="7877" y="11526"/>
                    <a:pt x="7824" y="11571"/>
                    <a:pt x="7797" y="11633"/>
                  </a:cubicBezTo>
                  <a:lnTo>
                    <a:pt x="7066" y="13355"/>
                  </a:lnTo>
                  <a:lnTo>
                    <a:pt x="6334" y="11633"/>
                  </a:lnTo>
                  <a:cubicBezTo>
                    <a:pt x="6307" y="11571"/>
                    <a:pt x="6245" y="11526"/>
                    <a:pt x="6173" y="11508"/>
                  </a:cubicBezTo>
                  <a:lnTo>
                    <a:pt x="6138" y="11508"/>
                  </a:lnTo>
                  <a:cubicBezTo>
                    <a:pt x="6075" y="11508"/>
                    <a:pt x="6022" y="11526"/>
                    <a:pt x="5986" y="11571"/>
                  </a:cubicBezTo>
                  <a:lnTo>
                    <a:pt x="4657" y="12873"/>
                  </a:lnTo>
                  <a:lnTo>
                    <a:pt x="4639" y="11009"/>
                  </a:lnTo>
                  <a:cubicBezTo>
                    <a:pt x="4639" y="10937"/>
                    <a:pt x="4603" y="10875"/>
                    <a:pt x="4541" y="10830"/>
                  </a:cubicBezTo>
                  <a:cubicBezTo>
                    <a:pt x="4509" y="10809"/>
                    <a:pt x="4466" y="10797"/>
                    <a:pt x="4424" y="10797"/>
                  </a:cubicBezTo>
                  <a:cubicBezTo>
                    <a:pt x="4397" y="10797"/>
                    <a:pt x="4369" y="10802"/>
                    <a:pt x="4345" y="10813"/>
                  </a:cubicBezTo>
                  <a:lnTo>
                    <a:pt x="2614" y="11508"/>
                  </a:lnTo>
                  <a:lnTo>
                    <a:pt x="3310" y="9778"/>
                  </a:lnTo>
                  <a:cubicBezTo>
                    <a:pt x="3337" y="9715"/>
                    <a:pt x="3328" y="9635"/>
                    <a:pt x="3292" y="9581"/>
                  </a:cubicBezTo>
                  <a:cubicBezTo>
                    <a:pt x="3247" y="9519"/>
                    <a:pt x="3185" y="9483"/>
                    <a:pt x="3114" y="9483"/>
                  </a:cubicBezTo>
                  <a:lnTo>
                    <a:pt x="1249" y="9465"/>
                  </a:lnTo>
                  <a:lnTo>
                    <a:pt x="2552" y="8136"/>
                  </a:lnTo>
                  <a:cubicBezTo>
                    <a:pt x="2605" y="8092"/>
                    <a:pt x="2623" y="8011"/>
                    <a:pt x="2605" y="7949"/>
                  </a:cubicBezTo>
                  <a:cubicBezTo>
                    <a:pt x="2596" y="7878"/>
                    <a:pt x="2552" y="7815"/>
                    <a:pt x="2480" y="7788"/>
                  </a:cubicBezTo>
                  <a:lnTo>
                    <a:pt x="767" y="7057"/>
                  </a:lnTo>
                  <a:lnTo>
                    <a:pt x="2480" y="6325"/>
                  </a:lnTo>
                  <a:cubicBezTo>
                    <a:pt x="2552" y="6299"/>
                    <a:pt x="2596" y="6245"/>
                    <a:pt x="2605" y="6174"/>
                  </a:cubicBezTo>
                  <a:cubicBezTo>
                    <a:pt x="2623" y="6102"/>
                    <a:pt x="2605" y="6031"/>
                    <a:pt x="2552" y="5977"/>
                  </a:cubicBezTo>
                  <a:lnTo>
                    <a:pt x="1249" y="4648"/>
                  </a:lnTo>
                  <a:lnTo>
                    <a:pt x="3114" y="4630"/>
                  </a:lnTo>
                  <a:cubicBezTo>
                    <a:pt x="3185" y="4630"/>
                    <a:pt x="3247" y="4595"/>
                    <a:pt x="3283" y="4541"/>
                  </a:cubicBezTo>
                  <a:cubicBezTo>
                    <a:pt x="3328" y="4479"/>
                    <a:pt x="3337" y="4407"/>
                    <a:pt x="3310" y="4336"/>
                  </a:cubicBezTo>
                  <a:lnTo>
                    <a:pt x="2614" y="2614"/>
                  </a:lnTo>
                  <a:lnTo>
                    <a:pt x="4345" y="3301"/>
                  </a:lnTo>
                  <a:cubicBezTo>
                    <a:pt x="4371" y="3316"/>
                    <a:pt x="4398" y="3323"/>
                    <a:pt x="4426" y="3323"/>
                  </a:cubicBezTo>
                  <a:cubicBezTo>
                    <a:pt x="4465" y="3323"/>
                    <a:pt x="4505" y="3309"/>
                    <a:pt x="4541" y="3283"/>
                  </a:cubicBezTo>
                  <a:cubicBezTo>
                    <a:pt x="4603" y="3248"/>
                    <a:pt x="4639" y="3176"/>
                    <a:pt x="4639" y="3105"/>
                  </a:cubicBezTo>
                  <a:lnTo>
                    <a:pt x="4657" y="1249"/>
                  </a:lnTo>
                  <a:lnTo>
                    <a:pt x="5977" y="2552"/>
                  </a:lnTo>
                  <a:cubicBezTo>
                    <a:pt x="6019" y="2587"/>
                    <a:pt x="6072" y="2611"/>
                    <a:pt x="6128" y="2611"/>
                  </a:cubicBezTo>
                  <a:cubicBezTo>
                    <a:pt x="6143" y="2611"/>
                    <a:pt x="6158" y="2609"/>
                    <a:pt x="6173" y="2605"/>
                  </a:cubicBezTo>
                  <a:cubicBezTo>
                    <a:pt x="6245" y="2596"/>
                    <a:pt x="6307" y="2543"/>
                    <a:pt x="6334" y="2480"/>
                  </a:cubicBezTo>
                  <a:lnTo>
                    <a:pt x="7066" y="768"/>
                  </a:lnTo>
                  <a:close/>
                  <a:moveTo>
                    <a:pt x="7066" y="0"/>
                  </a:moveTo>
                  <a:cubicBezTo>
                    <a:pt x="6976" y="0"/>
                    <a:pt x="6896" y="45"/>
                    <a:pt x="6860" y="125"/>
                  </a:cubicBezTo>
                  <a:lnTo>
                    <a:pt x="6058" y="2016"/>
                  </a:lnTo>
                  <a:lnTo>
                    <a:pt x="4594" y="580"/>
                  </a:lnTo>
                  <a:cubicBezTo>
                    <a:pt x="4553" y="539"/>
                    <a:pt x="4501" y="517"/>
                    <a:pt x="4444" y="517"/>
                  </a:cubicBezTo>
                  <a:cubicBezTo>
                    <a:pt x="4415" y="517"/>
                    <a:pt x="4384" y="523"/>
                    <a:pt x="4354" y="536"/>
                  </a:cubicBezTo>
                  <a:cubicBezTo>
                    <a:pt x="4273" y="562"/>
                    <a:pt x="4229" y="643"/>
                    <a:pt x="4220" y="732"/>
                  </a:cubicBezTo>
                  <a:lnTo>
                    <a:pt x="4202" y="2784"/>
                  </a:lnTo>
                  <a:lnTo>
                    <a:pt x="2302" y="2016"/>
                  </a:lnTo>
                  <a:cubicBezTo>
                    <a:pt x="2274" y="2004"/>
                    <a:pt x="2246" y="1998"/>
                    <a:pt x="2217" y="1998"/>
                  </a:cubicBezTo>
                  <a:cubicBezTo>
                    <a:pt x="2163" y="1998"/>
                    <a:pt x="2111" y="2020"/>
                    <a:pt x="2070" y="2061"/>
                  </a:cubicBezTo>
                  <a:cubicBezTo>
                    <a:pt x="2007" y="2124"/>
                    <a:pt x="1990" y="2213"/>
                    <a:pt x="2016" y="2293"/>
                  </a:cubicBezTo>
                  <a:lnTo>
                    <a:pt x="2783" y="4202"/>
                  </a:lnTo>
                  <a:lnTo>
                    <a:pt x="732" y="4220"/>
                  </a:lnTo>
                  <a:cubicBezTo>
                    <a:pt x="651" y="4220"/>
                    <a:pt x="571" y="4273"/>
                    <a:pt x="535" y="4354"/>
                  </a:cubicBezTo>
                  <a:cubicBezTo>
                    <a:pt x="500" y="4434"/>
                    <a:pt x="518" y="4523"/>
                    <a:pt x="580" y="4586"/>
                  </a:cubicBezTo>
                  <a:lnTo>
                    <a:pt x="2016" y="6058"/>
                  </a:lnTo>
                  <a:lnTo>
                    <a:pt x="134" y="6861"/>
                  </a:lnTo>
                  <a:cubicBezTo>
                    <a:pt x="54" y="6896"/>
                    <a:pt x="0" y="6977"/>
                    <a:pt x="0" y="7057"/>
                  </a:cubicBezTo>
                  <a:cubicBezTo>
                    <a:pt x="0" y="7146"/>
                    <a:pt x="54" y="7226"/>
                    <a:pt x="134" y="7262"/>
                  </a:cubicBezTo>
                  <a:lnTo>
                    <a:pt x="2016" y="8065"/>
                  </a:lnTo>
                  <a:lnTo>
                    <a:pt x="580" y="9528"/>
                  </a:lnTo>
                  <a:cubicBezTo>
                    <a:pt x="518" y="9590"/>
                    <a:pt x="500" y="9680"/>
                    <a:pt x="535" y="9760"/>
                  </a:cubicBezTo>
                  <a:cubicBezTo>
                    <a:pt x="571" y="9840"/>
                    <a:pt x="642" y="9894"/>
                    <a:pt x="732" y="9894"/>
                  </a:cubicBezTo>
                  <a:lnTo>
                    <a:pt x="2783" y="9912"/>
                  </a:lnTo>
                  <a:lnTo>
                    <a:pt x="2016" y="11821"/>
                  </a:lnTo>
                  <a:cubicBezTo>
                    <a:pt x="1990" y="11901"/>
                    <a:pt x="2007" y="11990"/>
                    <a:pt x="2070" y="12053"/>
                  </a:cubicBezTo>
                  <a:cubicBezTo>
                    <a:pt x="2111" y="12094"/>
                    <a:pt x="2163" y="12115"/>
                    <a:pt x="2217" y="12115"/>
                  </a:cubicBezTo>
                  <a:cubicBezTo>
                    <a:pt x="2246" y="12115"/>
                    <a:pt x="2274" y="12109"/>
                    <a:pt x="2302" y="12097"/>
                  </a:cubicBezTo>
                  <a:lnTo>
                    <a:pt x="4202" y="11330"/>
                  </a:lnTo>
                  <a:lnTo>
                    <a:pt x="4220" y="13391"/>
                  </a:lnTo>
                  <a:cubicBezTo>
                    <a:pt x="4229" y="13471"/>
                    <a:pt x="4273" y="13551"/>
                    <a:pt x="4354" y="13587"/>
                  </a:cubicBezTo>
                  <a:cubicBezTo>
                    <a:pt x="4384" y="13599"/>
                    <a:pt x="4415" y="13605"/>
                    <a:pt x="4444" y="13605"/>
                  </a:cubicBezTo>
                  <a:cubicBezTo>
                    <a:pt x="4501" y="13605"/>
                    <a:pt x="4553" y="13583"/>
                    <a:pt x="4594" y="13542"/>
                  </a:cubicBezTo>
                  <a:lnTo>
                    <a:pt x="6058" y="12097"/>
                  </a:lnTo>
                  <a:lnTo>
                    <a:pt x="6860" y="13988"/>
                  </a:lnTo>
                  <a:cubicBezTo>
                    <a:pt x="6896" y="14069"/>
                    <a:pt x="6976" y="14122"/>
                    <a:pt x="7066" y="14122"/>
                  </a:cubicBezTo>
                  <a:cubicBezTo>
                    <a:pt x="7146" y="14122"/>
                    <a:pt x="7226" y="14069"/>
                    <a:pt x="7262" y="13988"/>
                  </a:cubicBezTo>
                  <a:lnTo>
                    <a:pt x="8065" y="12097"/>
                  </a:lnTo>
                  <a:lnTo>
                    <a:pt x="9528" y="13542"/>
                  </a:lnTo>
                  <a:cubicBezTo>
                    <a:pt x="9571" y="13579"/>
                    <a:pt x="9630" y="13603"/>
                    <a:pt x="9689" y="13603"/>
                  </a:cubicBezTo>
                  <a:cubicBezTo>
                    <a:pt x="9717" y="13603"/>
                    <a:pt x="9743" y="13598"/>
                    <a:pt x="9769" y="13587"/>
                  </a:cubicBezTo>
                  <a:cubicBezTo>
                    <a:pt x="9849" y="13551"/>
                    <a:pt x="9902" y="13471"/>
                    <a:pt x="9902" y="13391"/>
                  </a:cubicBezTo>
                  <a:lnTo>
                    <a:pt x="9920" y="11330"/>
                  </a:lnTo>
                  <a:lnTo>
                    <a:pt x="11821" y="12097"/>
                  </a:lnTo>
                  <a:cubicBezTo>
                    <a:pt x="11848" y="12109"/>
                    <a:pt x="11878" y="12115"/>
                    <a:pt x="11907" y="12115"/>
                  </a:cubicBezTo>
                  <a:cubicBezTo>
                    <a:pt x="11964" y="12115"/>
                    <a:pt x="12020" y="12094"/>
                    <a:pt x="12061" y="12053"/>
                  </a:cubicBezTo>
                  <a:cubicBezTo>
                    <a:pt x="12115" y="11990"/>
                    <a:pt x="12142" y="11901"/>
                    <a:pt x="12106" y="11821"/>
                  </a:cubicBezTo>
                  <a:lnTo>
                    <a:pt x="11339" y="9912"/>
                  </a:lnTo>
                  <a:lnTo>
                    <a:pt x="13391" y="9894"/>
                  </a:lnTo>
                  <a:cubicBezTo>
                    <a:pt x="13480" y="9894"/>
                    <a:pt x="13551" y="9840"/>
                    <a:pt x="13587" y="9760"/>
                  </a:cubicBezTo>
                  <a:cubicBezTo>
                    <a:pt x="13623" y="9680"/>
                    <a:pt x="13605" y="9590"/>
                    <a:pt x="13542" y="9528"/>
                  </a:cubicBezTo>
                  <a:lnTo>
                    <a:pt x="12106" y="8065"/>
                  </a:lnTo>
                  <a:lnTo>
                    <a:pt x="13997" y="7262"/>
                  </a:lnTo>
                  <a:cubicBezTo>
                    <a:pt x="14069" y="7226"/>
                    <a:pt x="14122" y="7146"/>
                    <a:pt x="14122" y="7057"/>
                  </a:cubicBezTo>
                  <a:cubicBezTo>
                    <a:pt x="14122" y="6977"/>
                    <a:pt x="14069" y="6896"/>
                    <a:pt x="13997" y="6861"/>
                  </a:cubicBezTo>
                  <a:lnTo>
                    <a:pt x="12106" y="6058"/>
                  </a:lnTo>
                  <a:lnTo>
                    <a:pt x="13542" y="4586"/>
                  </a:lnTo>
                  <a:cubicBezTo>
                    <a:pt x="13605" y="4523"/>
                    <a:pt x="13623" y="4434"/>
                    <a:pt x="13587" y="4354"/>
                  </a:cubicBezTo>
                  <a:cubicBezTo>
                    <a:pt x="13560" y="4273"/>
                    <a:pt x="13480" y="4220"/>
                    <a:pt x="13391" y="4220"/>
                  </a:cubicBezTo>
                  <a:lnTo>
                    <a:pt x="11339" y="4202"/>
                  </a:lnTo>
                  <a:lnTo>
                    <a:pt x="12106" y="2302"/>
                  </a:lnTo>
                  <a:cubicBezTo>
                    <a:pt x="12142" y="2222"/>
                    <a:pt x="12115" y="2124"/>
                    <a:pt x="12061" y="2061"/>
                  </a:cubicBezTo>
                  <a:cubicBezTo>
                    <a:pt x="12020" y="2020"/>
                    <a:pt x="11968" y="1998"/>
                    <a:pt x="11911" y="1998"/>
                  </a:cubicBezTo>
                  <a:cubicBezTo>
                    <a:pt x="11882" y="1998"/>
                    <a:pt x="11851" y="2004"/>
                    <a:pt x="11821" y="2016"/>
                  </a:cubicBezTo>
                  <a:lnTo>
                    <a:pt x="9920" y="2784"/>
                  </a:lnTo>
                  <a:lnTo>
                    <a:pt x="9902" y="732"/>
                  </a:lnTo>
                  <a:cubicBezTo>
                    <a:pt x="9902" y="643"/>
                    <a:pt x="9849" y="562"/>
                    <a:pt x="9769" y="536"/>
                  </a:cubicBezTo>
                  <a:cubicBezTo>
                    <a:pt x="9741" y="523"/>
                    <a:pt x="9711" y="517"/>
                    <a:pt x="9682" y="517"/>
                  </a:cubicBezTo>
                  <a:cubicBezTo>
                    <a:pt x="9625" y="517"/>
                    <a:pt x="9569" y="539"/>
                    <a:pt x="9528" y="580"/>
                  </a:cubicBezTo>
                  <a:lnTo>
                    <a:pt x="8065" y="2016"/>
                  </a:lnTo>
                  <a:lnTo>
                    <a:pt x="7262" y="125"/>
                  </a:lnTo>
                  <a:cubicBezTo>
                    <a:pt x="7226" y="45"/>
                    <a:pt x="7146" y="0"/>
                    <a:pt x="7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0c9d4af1d1_0_7"/>
            <p:cNvSpPr/>
            <p:nvPr/>
          </p:nvSpPr>
          <p:spPr>
            <a:xfrm>
              <a:off x="6484000" y="2226600"/>
              <a:ext cx="48425" cy="53550"/>
            </a:xfrm>
            <a:custGeom>
              <a:rect b="b" l="l" r="r" t="t"/>
              <a:pathLst>
                <a:path extrusionOk="0" h="2142" w="1937">
                  <a:moveTo>
                    <a:pt x="1026" y="0"/>
                  </a:moveTo>
                  <a:cubicBezTo>
                    <a:pt x="830" y="0"/>
                    <a:pt x="670" y="36"/>
                    <a:pt x="536" y="107"/>
                  </a:cubicBezTo>
                  <a:cubicBezTo>
                    <a:pt x="366" y="197"/>
                    <a:pt x="232" y="321"/>
                    <a:pt x="143" y="491"/>
                  </a:cubicBezTo>
                  <a:cubicBezTo>
                    <a:pt x="54" y="660"/>
                    <a:pt x="1" y="848"/>
                    <a:pt x="1" y="1062"/>
                  </a:cubicBezTo>
                  <a:cubicBezTo>
                    <a:pt x="1" y="1258"/>
                    <a:pt x="45" y="1445"/>
                    <a:pt x="125" y="1615"/>
                  </a:cubicBezTo>
                  <a:cubicBezTo>
                    <a:pt x="206" y="1784"/>
                    <a:pt x="322" y="1909"/>
                    <a:pt x="491" y="1999"/>
                  </a:cubicBezTo>
                  <a:cubicBezTo>
                    <a:pt x="652" y="2097"/>
                    <a:pt x="839" y="2141"/>
                    <a:pt x="1053" y="2141"/>
                  </a:cubicBezTo>
                  <a:cubicBezTo>
                    <a:pt x="1223" y="2141"/>
                    <a:pt x="1392" y="2106"/>
                    <a:pt x="1553" y="2043"/>
                  </a:cubicBezTo>
                  <a:cubicBezTo>
                    <a:pt x="1722" y="1972"/>
                    <a:pt x="1847" y="1900"/>
                    <a:pt x="1936" y="1820"/>
                  </a:cubicBezTo>
                  <a:lnTo>
                    <a:pt x="1936" y="991"/>
                  </a:lnTo>
                  <a:lnTo>
                    <a:pt x="1035" y="991"/>
                  </a:lnTo>
                  <a:lnTo>
                    <a:pt x="1035" y="1347"/>
                  </a:lnTo>
                  <a:lnTo>
                    <a:pt x="1508" y="1347"/>
                  </a:lnTo>
                  <a:lnTo>
                    <a:pt x="1508" y="1606"/>
                  </a:lnTo>
                  <a:cubicBezTo>
                    <a:pt x="1446" y="1660"/>
                    <a:pt x="1374" y="1695"/>
                    <a:pt x="1285" y="1731"/>
                  </a:cubicBezTo>
                  <a:cubicBezTo>
                    <a:pt x="1196" y="1767"/>
                    <a:pt x="1116" y="1784"/>
                    <a:pt x="1026" y="1784"/>
                  </a:cubicBezTo>
                  <a:cubicBezTo>
                    <a:pt x="848" y="1784"/>
                    <a:pt x="705" y="1722"/>
                    <a:pt x="598" y="1597"/>
                  </a:cubicBezTo>
                  <a:cubicBezTo>
                    <a:pt x="491" y="1481"/>
                    <a:pt x="429" y="1294"/>
                    <a:pt x="429" y="1044"/>
                  </a:cubicBezTo>
                  <a:cubicBezTo>
                    <a:pt x="429" y="821"/>
                    <a:pt x="482" y="652"/>
                    <a:pt x="598" y="536"/>
                  </a:cubicBezTo>
                  <a:cubicBezTo>
                    <a:pt x="705" y="420"/>
                    <a:pt x="848" y="357"/>
                    <a:pt x="1026" y="357"/>
                  </a:cubicBezTo>
                  <a:cubicBezTo>
                    <a:pt x="1151" y="357"/>
                    <a:pt x="1249" y="393"/>
                    <a:pt x="1330" y="446"/>
                  </a:cubicBezTo>
                  <a:cubicBezTo>
                    <a:pt x="1410" y="509"/>
                    <a:pt x="1464" y="589"/>
                    <a:pt x="1490" y="687"/>
                  </a:cubicBezTo>
                  <a:lnTo>
                    <a:pt x="1910" y="607"/>
                  </a:lnTo>
                  <a:cubicBezTo>
                    <a:pt x="1865" y="420"/>
                    <a:pt x="1776" y="277"/>
                    <a:pt x="1633" y="161"/>
                  </a:cubicBezTo>
                  <a:cubicBezTo>
                    <a:pt x="1490" y="54"/>
                    <a:pt x="1285" y="0"/>
                    <a:pt x="10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0c9d4af1d1_0_7"/>
            <p:cNvSpPr/>
            <p:nvPr/>
          </p:nvSpPr>
          <p:spPr>
            <a:xfrm>
              <a:off x="6539750" y="2226825"/>
              <a:ext cx="50225" cy="53325"/>
            </a:xfrm>
            <a:custGeom>
              <a:rect b="b" l="l" r="r" t="t"/>
              <a:pathLst>
                <a:path extrusionOk="0" h="2133" w="2009">
                  <a:moveTo>
                    <a:pt x="1009" y="357"/>
                  </a:moveTo>
                  <a:cubicBezTo>
                    <a:pt x="1178" y="357"/>
                    <a:pt x="1312" y="411"/>
                    <a:pt x="1419" y="527"/>
                  </a:cubicBezTo>
                  <a:cubicBezTo>
                    <a:pt x="1526" y="643"/>
                    <a:pt x="1580" y="821"/>
                    <a:pt x="1580" y="1062"/>
                  </a:cubicBezTo>
                  <a:cubicBezTo>
                    <a:pt x="1571" y="1294"/>
                    <a:pt x="1526" y="1472"/>
                    <a:pt x="1419" y="1597"/>
                  </a:cubicBezTo>
                  <a:cubicBezTo>
                    <a:pt x="1312" y="1713"/>
                    <a:pt x="1169" y="1775"/>
                    <a:pt x="1009" y="1775"/>
                  </a:cubicBezTo>
                  <a:cubicBezTo>
                    <a:pt x="839" y="1775"/>
                    <a:pt x="706" y="1713"/>
                    <a:pt x="598" y="1597"/>
                  </a:cubicBezTo>
                  <a:cubicBezTo>
                    <a:pt x="491" y="1472"/>
                    <a:pt x="438" y="1294"/>
                    <a:pt x="438" y="1062"/>
                  </a:cubicBezTo>
                  <a:cubicBezTo>
                    <a:pt x="438" y="830"/>
                    <a:pt x="483" y="651"/>
                    <a:pt x="590" y="527"/>
                  </a:cubicBezTo>
                  <a:cubicBezTo>
                    <a:pt x="697" y="411"/>
                    <a:pt x="839" y="357"/>
                    <a:pt x="1009" y="357"/>
                  </a:cubicBezTo>
                  <a:close/>
                  <a:moveTo>
                    <a:pt x="1000" y="0"/>
                  </a:moveTo>
                  <a:cubicBezTo>
                    <a:pt x="839" y="0"/>
                    <a:pt x="688" y="27"/>
                    <a:pt x="554" y="81"/>
                  </a:cubicBezTo>
                  <a:cubicBezTo>
                    <a:pt x="465" y="116"/>
                    <a:pt x="375" y="179"/>
                    <a:pt x="286" y="268"/>
                  </a:cubicBezTo>
                  <a:cubicBezTo>
                    <a:pt x="206" y="348"/>
                    <a:pt x="144" y="446"/>
                    <a:pt x="99" y="544"/>
                  </a:cubicBezTo>
                  <a:cubicBezTo>
                    <a:pt x="36" y="687"/>
                    <a:pt x="1" y="866"/>
                    <a:pt x="1" y="1080"/>
                  </a:cubicBezTo>
                  <a:cubicBezTo>
                    <a:pt x="1" y="1410"/>
                    <a:pt x="99" y="1668"/>
                    <a:pt x="277" y="1856"/>
                  </a:cubicBezTo>
                  <a:cubicBezTo>
                    <a:pt x="456" y="2043"/>
                    <a:pt x="697" y="2132"/>
                    <a:pt x="1009" y="2132"/>
                  </a:cubicBezTo>
                  <a:cubicBezTo>
                    <a:pt x="1312" y="2132"/>
                    <a:pt x="1553" y="2043"/>
                    <a:pt x="1731" y="1856"/>
                  </a:cubicBezTo>
                  <a:cubicBezTo>
                    <a:pt x="1919" y="1668"/>
                    <a:pt x="2008" y="1401"/>
                    <a:pt x="2008" y="1071"/>
                  </a:cubicBezTo>
                  <a:cubicBezTo>
                    <a:pt x="2008" y="732"/>
                    <a:pt x="1919" y="473"/>
                    <a:pt x="1731" y="286"/>
                  </a:cubicBezTo>
                  <a:cubicBezTo>
                    <a:pt x="1553" y="89"/>
                    <a:pt x="1303" y="0"/>
                    <a:pt x="10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0c9d4af1d1_0_7"/>
            <p:cNvSpPr/>
            <p:nvPr/>
          </p:nvSpPr>
          <p:spPr>
            <a:xfrm>
              <a:off x="6592825" y="2227475"/>
              <a:ext cx="51775" cy="51775"/>
            </a:xfrm>
            <a:custGeom>
              <a:rect b="b" l="l" r="r" t="t"/>
              <a:pathLst>
                <a:path extrusionOk="0" h="2071" w="2071">
                  <a:moveTo>
                    <a:pt x="1018" y="492"/>
                  </a:moveTo>
                  <a:lnTo>
                    <a:pt x="1303" y="1250"/>
                  </a:lnTo>
                  <a:lnTo>
                    <a:pt x="741" y="1250"/>
                  </a:lnTo>
                  <a:lnTo>
                    <a:pt x="1018" y="492"/>
                  </a:lnTo>
                  <a:close/>
                  <a:moveTo>
                    <a:pt x="804" y="1"/>
                  </a:moveTo>
                  <a:lnTo>
                    <a:pt x="1" y="2071"/>
                  </a:lnTo>
                  <a:lnTo>
                    <a:pt x="438" y="2071"/>
                  </a:lnTo>
                  <a:lnTo>
                    <a:pt x="608" y="1598"/>
                  </a:lnTo>
                  <a:lnTo>
                    <a:pt x="1437" y="1598"/>
                  </a:lnTo>
                  <a:lnTo>
                    <a:pt x="1616" y="2071"/>
                  </a:lnTo>
                  <a:lnTo>
                    <a:pt x="2071" y="2071"/>
                  </a:lnTo>
                  <a:lnTo>
                    <a:pt x="12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10c9d4af1d1_0_7"/>
            <p:cNvSpPr/>
            <p:nvPr/>
          </p:nvSpPr>
          <p:spPr>
            <a:xfrm>
              <a:off x="6650375" y="2227925"/>
              <a:ext cx="36375" cy="51325"/>
            </a:xfrm>
            <a:custGeom>
              <a:rect b="b" l="l" r="r" t="t"/>
              <a:pathLst>
                <a:path extrusionOk="0" h="2053" w="1455">
                  <a:moveTo>
                    <a:pt x="1" y="1"/>
                  </a:moveTo>
                  <a:lnTo>
                    <a:pt x="1" y="2053"/>
                  </a:lnTo>
                  <a:lnTo>
                    <a:pt x="1455" y="2053"/>
                  </a:lnTo>
                  <a:lnTo>
                    <a:pt x="1455" y="1705"/>
                  </a:lnTo>
                  <a:lnTo>
                    <a:pt x="420" y="1705"/>
                  </a:lnTo>
                  <a:lnTo>
                    <a:pt x="4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g10c9d4af1d1_0_7"/>
          <p:cNvSpPr txBox="1"/>
          <p:nvPr>
            <p:ph type="title"/>
          </p:nvPr>
        </p:nvSpPr>
        <p:spPr>
          <a:xfrm>
            <a:off x="572687" y="358060"/>
            <a:ext cx="53829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2000"/>
              <a:t>D</a:t>
            </a:r>
            <a:r>
              <a:rPr lang="de-DE" sz="2000"/>
              <a:t>istribution of Home- and Away-Wins </a:t>
            </a:r>
            <a:endParaRPr sz="3400"/>
          </a:p>
        </p:txBody>
      </p:sp>
      <p:pic>
        <p:nvPicPr>
          <p:cNvPr id="287" name="Google Shape;287;g10c9d4af1d1_0_7"/>
          <p:cNvPicPr preferRelativeResize="0"/>
          <p:nvPr/>
        </p:nvPicPr>
        <p:blipFill>
          <a:blip r:embed="rId3">
            <a:alphaModFix/>
          </a:blip>
          <a:stretch>
            <a:fillRect/>
          </a:stretch>
        </p:blipFill>
        <p:spPr>
          <a:xfrm>
            <a:off x="665250" y="993760"/>
            <a:ext cx="5126587" cy="3844940"/>
          </a:xfrm>
          <a:prstGeom prst="rect">
            <a:avLst/>
          </a:prstGeom>
          <a:noFill/>
          <a:ln>
            <a:noFill/>
          </a:ln>
        </p:spPr>
      </p:pic>
      <p:sp>
        <p:nvSpPr>
          <p:cNvPr id="288" name="Google Shape;288;g10c9d4af1d1_0_7"/>
          <p:cNvSpPr txBox="1"/>
          <p:nvPr>
            <p:ph idx="1" type="body"/>
          </p:nvPr>
        </p:nvSpPr>
        <p:spPr>
          <a:xfrm>
            <a:off x="5850900" y="993750"/>
            <a:ext cx="3150600" cy="3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de-DE"/>
              <a:t>most </a:t>
            </a:r>
            <a:r>
              <a:rPr lang="de-DE"/>
              <a:t>important information</a:t>
            </a:r>
            <a:endParaRPr/>
          </a:p>
          <a:p>
            <a:pPr indent="-342900" lvl="0" marL="457200" rtl="0" algn="l">
              <a:spcBef>
                <a:spcPts val="0"/>
              </a:spcBef>
              <a:spcAft>
                <a:spcPts val="0"/>
              </a:spcAft>
              <a:buClr>
                <a:schemeClr val="dk1"/>
              </a:buClr>
              <a:buSzPts val="1800"/>
              <a:buChar char="●"/>
            </a:pPr>
            <a:r>
              <a:t/>
            </a:r>
            <a:endParaRPr/>
          </a:p>
          <a:p>
            <a:pPr indent="-342900" lvl="0" marL="457200" rtl="0" algn="l">
              <a:spcBef>
                <a:spcPts val="0"/>
              </a:spcBef>
              <a:spcAft>
                <a:spcPts val="0"/>
              </a:spcAft>
              <a:buSzPts val="1800"/>
              <a:buChar char="●"/>
            </a:pPr>
            <a:r>
              <a:rPr lang="de-DE"/>
              <a:t>measurable Home Advantage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de-DE"/>
              <a:t>with draws</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g10c9d4af1d1_0_43"/>
          <p:cNvGrpSpPr/>
          <p:nvPr/>
        </p:nvGrpSpPr>
        <p:grpSpPr>
          <a:xfrm>
            <a:off x="7685868" y="4085023"/>
            <a:ext cx="695240" cy="679246"/>
            <a:chOff x="6408850" y="2076950"/>
            <a:chExt cx="353075" cy="353075"/>
          </a:xfrm>
        </p:grpSpPr>
        <p:sp>
          <p:nvSpPr>
            <p:cNvPr id="294" name="Google Shape;294;g10c9d4af1d1_0_43"/>
            <p:cNvSpPr/>
            <p:nvPr/>
          </p:nvSpPr>
          <p:spPr>
            <a:xfrm>
              <a:off x="6408850" y="2076950"/>
              <a:ext cx="353075" cy="353075"/>
            </a:xfrm>
            <a:custGeom>
              <a:rect b="b" l="l" r="r" t="t"/>
              <a:pathLst>
                <a:path extrusionOk="0" h="14123" w="14123">
                  <a:moveTo>
                    <a:pt x="7066" y="768"/>
                  </a:moveTo>
                  <a:lnTo>
                    <a:pt x="7788" y="2480"/>
                  </a:lnTo>
                  <a:cubicBezTo>
                    <a:pt x="7824" y="2543"/>
                    <a:pt x="7877" y="2596"/>
                    <a:pt x="7949" y="2605"/>
                  </a:cubicBezTo>
                  <a:cubicBezTo>
                    <a:pt x="7964" y="2609"/>
                    <a:pt x="7979" y="2611"/>
                    <a:pt x="7994" y="2611"/>
                  </a:cubicBezTo>
                  <a:cubicBezTo>
                    <a:pt x="8050" y="2611"/>
                    <a:pt x="8103" y="2587"/>
                    <a:pt x="8145" y="2552"/>
                  </a:cubicBezTo>
                  <a:lnTo>
                    <a:pt x="9474" y="1249"/>
                  </a:lnTo>
                  <a:lnTo>
                    <a:pt x="9483" y="3105"/>
                  </a:lnTo>
                  <a:cubicBezTo>
                    <a:pt x="9483" y="3176"/>
                    <a:pt x="9519" y="3248"/>
                    <a:pt x="9581" y="3283"/>
                  </a:cubicBezTo>
                  <a:cubicBezTo>
                    <a:pt x="9618" y="3309"/>
                    <a:pt x="9657" y="3323"/>
                    <a:pt x="9698" y="3323"/>
                  </a:cubicBezTo>
                  <a:cubicBezTo>
                    <a:pt x="9727" y="3323"/>
                    <a:pt x="9757" y="3316"/>
                    <a:pt x="9787" y="3301"/>
                  </a:cubicBezTo>
                  <a:lnTo>
                    <a:pt x="11508" y="2614"/>
                  </a:lnTo>
                  <a:lnTo>
                    <a:pt x="10812" y="4336"/>
                  </a:lnTo>
                  <a:cubicBezTo>
                    <a:pt x="10786" y="4407"/>
                    <a:pt x="10795" y="4479"/>
                    <a:pt x="10839" y="4541"/>
                  </a:cubicBezTo>
                  <a:cubicBezTo>
                    <a:pt x="10875" y="4595"/>
                    <a:pt x="10946" y="4630"/>
                    <a:pt x="11018" y="4630"/>
                  </a:cubicBezTo>
                  <a:lnTo>
                    <a:pt x="12873" y="4648"/>
                  </a:lnTo>
                  <a:lnTo>
                    <a:pt x="11571" y="5977"/>
                  </a:lnTo>
                  <a:cubicBezTo>
                    <a:pt x="11517" y="6031"/>
                    <a:pt x="11499" y="6102"/>
                    <a:pt x="11517" y="6174"/>
                  </a:cubicBezTo>
                  <a:cubicBezTo>
                    <a:pt x="11526" y="6245"/>
                    <a:pt x="11580" y="6299"/>
                    <a:pt x="11642" y="6325"/>
                  </a:cubicBezTo>
                  <a:lnTo>
                    <a:pt x="13355" y="7057"/>
                  </a:lnTo>
                  <a:lnTo>
                    <a:pt x="11642" y="7788"/>
                  </a:lnTo>
                  <a:cubicBezTo>
                    <a:pt x="11580" y="7815"/>
                    <a:pt x="11526" y="7878"/>
                    <a:pt x="11517" y="7949"/>
                  </a:cubicBezTo>
                  <a:cubicBezTo>
                    <a:pt x="11499" y="8020"/>
                    <a:pt x="11526" y="8092"/>
                    <a:pt x="11571" y="8136"/>
                  </a:cubicBezTo>
                  <a:lnTo>
                    <a:pt x="12873" y="9465"/>
                  </a:lnTo>
                  <a:lnTo>
                    <a:pt x="11018" y="9483"/>
                  </a:lnTo>
                  <a:cubicBezTo>
                    <a:pt x="10946" y="9483"/>
                    <a:pt x="10875" y="9519"/>
                    <a:pt x="10839" y="9581"/>
                  </a:cubicBezTo>
                  <a:cubicBezTo>
                    <a:pt x="10795" y="9635"/>
                    <a:pt x="10786" y="9715"/>
                    <a:pt x="10821" y="9778"/>
                  </a:cubicBezTo>
                  <a:lnTo>
                    <a:pt x="11508" y="11508"/>
                  </a:lnTo>
                  <a:lnTo>
                    <a:pt x="9787" y="10813"/>
                  </a:lnTo>
                  <a:cubicBezTo>
                    <a:pt x="9758" y="10802"/>
                    <a:pt x="9730" y="10797"/>
                    <a:pt x="9703" y="10797"/>
                  </a:cubicBezTo>
                  <a:cubicBezTo>
                    <a:pt x="9660" y="10797"/>
                    <a:pt x="9619" y="10809"/>
                    <a:pt x="9581" y="10830"/>
                  </a:cubicBezTo>
                  <a:cubicBezTo>
                    <a:pt x="9528" y="10875"/>
                    <a:pt x="9492" y="10937"/>
                    <a:pt x="9492" y="11009"/>
                  </a:cubicBezTo>
                  <a:lnTo>
                    <a:pt x="9474" y="12873"/>
                  </a:lnTo>
                  <a:lnTo>
                    <a:pt x="8145" y="11571"/>
                  </a:lnTo>
                  <a:cubicBezTo>
                    <a:pt x="8100" y="11526"/>
                    <a:pt x="8043" y="11506"/>
                    <a:pt x="7983" y="11506"/>
                  </a:cubicBezTo>
                  <a:cubicBezTo>
                    <a:pt x="7972" y="11506"/>
                    <a:pt x="7960" y="11507"/>
                    <a:pt x="7949" y="11508"/>
                  </a:cubicBezTo>
                  <a:cubicBezTo>
                    <a:pt x="7877" y="11526"/>
                    <a:pt x="7824" y="11571"/>
                    <a:pt x="7797" y="11633"/>
                  </a:cubicBezTo>
                  <a:lnTo>
                    <a:pt x="7066" y="13355"/>
                  </a:lnTo>
                  <a:lnTo>
                    <a:pt x="6334" y="11633"/>
                  </a:lnTo>
                  <a:cubicBezTo>
                    <a:pt x="6307" y="11571"/>
                    <a:pt x="6245" y="11526"/>
                    <a:pt x="6173" y="11508"/>
                  </a:cubicBezTo>
                  <a:lnTo>
                    <a:pt x="6138" y="11508"/>
                  </a:lnTo>
                  <a:cubicBezTo>
                    <a:pt x="6075" y="11508"/>
                    <a:pt x="6022" y="11526"/>
                    <a:pt x="5986" y="11571"/>
                  </a:cubicBezTo>
                  <a:lnTo>
                    <a:pt x="4657" y="12873"/>
                  </a:lnTo>
                  <a:lnTo>
                    <a:pt x="4639" y="11009"/>
                  </a:lnTo>
                  <a:cubicBezTo>
                    <a:pt x="4639" y="10937"/>
                    <a:pt x="4603" y="10875"/>
                    <a:pt x="4541" y="10830"/>
                  </a:cubicBezTo>
                  <a:cubicBezTo>
                    <a:pt x="4509" y="10809"/>
                    <a:pt x="4466" y="10797"/>
                    <a:pt x="4424" y="10797"/>
                  </a:cubicBezTo>
                  <a:cubicBezTo>
                    <a:pt x="4397" y="10797"/>
                    <a:pt x="4369" y="10802"/>
                    <a:pt x="4345" y="10813"/>
                  </a:cubicBezTo>
                  <a:lnTo>
                    <a:pt x="2614" y="11508"/>
                  </a:lnTo>
                  <a:lnTo>
                    <a:pt x="3310" y="9778"/>
                  </a:lnTo>
                  <a:cubicBezTo>
                    <a:pt x="3337" y="9715"/>
                    <a:pt x="3328" y="9635"/>
                    <a:pt x="3292" y="9581"/>
                  </a:cubicBezTo>
                  <a:cubicBezTo>
                    <a:pt x="3247" y="9519"/>
                    <a:pt x="3185" y="9483"/>
                    <a:pt x="3114" y="9483"/>
                  </a:cubicBezTo>
                  <a:lnTo>
                    <a:pt x="1249" y="9465"/>
                  </a:lnTo>
                  <a:lnTo>
                    <a:pt x="2552" y="8136"/>
                  </a:lnTo>
                  <a:cubicBezTo>
                    <a:pt x="2605" y="8092"/>
                    <a:pt x="2623" y="8011"/>
                    <a:pt x="2605" y="7949"/>
                  </a:cubicBezTo>
                  <a:cubicBezTo>
                    <a:pt x="2596" y="7878"/>
                    <a:pt x="2552" y="7815"/>
                    <a:pt x="2480" y="7788"/>
                  </a:cubicBezTo>
                  <a:lnTo>
                    <a:pt x="767" y="7057"/>
                  </a:lnTo>
                  <a:lnTo>
                    <a:pt x="2480" y="6325"/>
                  </a:lnTo>
                  <a:cubicBezTo>
                    <a:pt x="2552" y="6299"/>
                    <a:pt x="2596" y="6245"/>
                    <a:pt x="2605" y="6174"/>
                  </a:cubicBezTo>
                  <a:cubicBezTo>
                    <a:pt x="2623" y="6102"/>
                    <a:pt x="2605" y="6031"/>
                    <a:pt x="2552" y="5977"/>
                  </a:cubicBezTo>
                  <a:lnTo>
                    <a:pt x="1249" y="4648"/>
                  </a:lnTo>
                  <a:lnTo>
                    <a:pt x="3114" y="4630"/>
                  </a:lnTo>
                  <a:cubicBezTo>
                    <a:pt x="3185" y="4630"/>
                    <a:pt x="3247" y="4595"/>
                    <a:pt x="3283" y="4541"/>
                  </a:cubicBezTo>
                  <a:cubicBezTo>
                    <a:pt x="3328" y="4479"/>
                    <a:pt x="3337" y="4407"/>
                    <a:pt x="3310" y="4336"/>
                  </a:cubicBezTo>
                  <a:lnTo>
                    <a:pt x="2614" y="2614"/>
                  </a:lnTo>
                  <a:lnTo>
                    <a:pt x="4345" y="3301"/>
                  </a:lnTo>
                  <a:cubicBezTo>
                    <a:pt x="4371" y="3316"/>
                    <a:pt x="4398" y="3323"/>
                    <a:pt x="4426" y="3323"/>
                  </a:cubicBezTo>
                  <a:cubicBezTo>
                    <a:pt x="4465" y="3323"/>
                    <a:pt x="4505" y="3309"/>
                    <a:pt x="4541" y="3283"/>
                  </a:cubicBezTo>
                  <a:cubicBezTo>
                    <a:pt x="4603" y="3248"/>
                    <a:pt x="4639" y="3176"/>
                    <a:pt x="4639" y="3105"/>
                  </a:cubicBezTo>
                  <a:lnTo>
                    <a:pt x="4657" y="1249"/>
                  </a:lnTo>
                  <a:lnTo>
                    <a:pt x="5977" y="2552"/>
                  </a:lnTo>
                  <a:cubicBezTo>
                    <a:pt x="6019" y="2587"/>
                    <a:pt x="6072" y="2611"/>
                    <a:pt x="6128" y="2611"/>
                  </a:cubicBezTo>
                  <a:cubicBezTo>
                    <a:pt x="6143" y="2611"/>
                    <a:pt x="6158" y="2609"/>
                    <a:pt x="6173" y="2605"/>
                  </a:cubicBezTo>
                  <a:cubicBezTo>
                    <a:pt x="6245" y="2596"/>
                    <a:pt x="6307" y="2543"/>
                    <a:pt x="6334" y="2480"/>
                  </a:cubicBezTo>
                  <a:lnTo>
                    <a:pt x="7066" y="768"/>
                  </a:lnTo>
                  <a:close/>
                  <a:moveTo>
                    <a:pt x="7066" y="0"/>
                  </a:moveTo>
                  <a:cubicBezTo>
                    <a:pt x="6976" y="0"/>
                    <a:pt x="6896" y="45"/>
                    <a:pt x="6860" y="125"/>
                  </a:cubicBezTo>
                  <a:lnTo>
                    <a:pt x="6058" y="2016"/>
                  </a:lnTo>
                  <a:lnTo>
                    <a:pt x="4594" y="580"/>
                  </a:lnTo>
                  <a:cubicBezTo>
                    <a:pt x="4553" y="539"/>
                    <a:pt x="4501" y="517"/>
                    <a:pt x="4444" y="517"/>
                  </a:cubicBezTo>
                  <a:cubicBezTo>
                    <a:pt x="4415" y="517"/>
                    <a:pt x="4384" y="523"/>
                    <a:pt x="4354" y="536"/>
                  </a:cubicBezTo>
                  <a:cubicBezTo>
                    <a:pt x="4273" y="562"/>
                    <a:pt x="4229" y="643"/>
                    <a:pt x="4220" y="732"/>
                  </a:cubicBezTo>
                  <a:lnTo>
                    <a:pt x="4202" y="2784"/>
                  </a:lnTo>
                  <a:lnTo>
                    <a:pt x="2302" y="2016"/>
                  </a:lnTo>
                  <a:cubicBezTo>
                    <a:pt x="2274" y="2004"/>
                    <a:pt x="2246" y="1998"/>
                    <a:pt x="2217" y="1998"/>
                  </a:cubicBezTo>
                  <a:cubicBezTo>
                    <a:pt x="2163" y="1998"/>
                    <a:pt x="2111" y="2020"/>
                    <a:pt x="2070" y="2061"/>
                  </a:cubicBezTo>
                  <a:cubicBezTo>
                    <a:pt x="2007" y="2124"/>
                    <a:pt x="1990" y="2213"/>
                    <a:pt x="2016" y="2293"/>
                  </a:cubicBezTo>
                  <a:lnTo>
                    <a:pt x="2783" y="4202"/>
                  </a:lnTo>
                  <a:lnTo>
                    <a:pt x="732" y="4220"/>
                  </a:lnTo>
                  <a:cubicBezTo>
                    <a:pt x="651" y="4220"/>
                    <a:pt x="571" y="4273"/>
                    <a:pt x="535" y="4354"/>
                  </a:cubicBezTo>
                  <a:cubicBezTo>
                    <a:pt x="500" y="4434"/>
                    <a:pt x="518" y="4523"/>
                    <a:pt x="580" y="4586"/>
                  </a:cubicBezTo>
                  <a:lnTo>
                    <a:pt x="2016" y="6058"/>
                  </a:lnTo>
                  <a:lnTo>
                    <a:pt x="134" y="6861"/>
                  </a:lnTo>
                  <a:cubicBezTo>
                    <a:pt x="54" y="6896"/>
                    <a:pt x="0" y="6977"/>
                    <a:pt x="0" y="7057"/>
                  </a:cubicBezTo>
                  <a:cubicBezTo>
                    <a:pt x="0" y="7146"/>
                    <a:pt x="54" y="7226"/>
                    <a:pt x="134" y="7262"/>
                  </a:cubicBezTo>
                  <a:lnTo>
                    <a:pt x="2016" y="8065"/>
                  </a:lnTo>
                  <a:lnTo>
                    <a:pt x="580" y="9528"/>
                  </a:lnTo>
                  <a:cubicBezTo>
                    <a:pt x="518" y="9590"/>
                    <a:pt x="500" y="9680"/>
                    <a:pt x="535" y="9760"/>
                  </a:cubicBezTo>
                  <a:cubicBezTo>
                    <a:pt x="571" y="9840"/>
                    <a:pt x="642" y="9894"/>
                    <a:pt x="732" y="9894"/>
                  </a:cubicBezTo>
                  <a:lnTo>
                    <a:pt x="2783" y="9912"/>
                  </a:lnTo>
                  <a:lnTo>
                    <a:pt x="2016" y="11821"/>
                  </a:lnTo>
                  <a:cubicBezTo>
                    <a:pt x="1990" y="11901"/>
                    <a:pt x="2007" y="11990"/>
                    <a:pt x="2070" y="12053"/>
                  </a:cubicBezTo>
                  <a:cubicBezTo>
                    <a:pt x="2111" y="12094"/>
                    <a:pt x="2163" y="12115"/>
                    <a:pt x="2217" y="12115"/>
                  </a:cubicBezTo>
                  <a:cubicBezTo>
                    <a:pt x="2246" y="12115"/>
                    <a:pt x="2274" y="12109"/>
                    <a:pt x="2302" y="12097"/>
                  </a:cubicBezTo>
                  <a:lnTo>
                    <a:pt x="4202" y="11330"/>
                  </a:lnTo>
                  <a:lnTo>
                    <a:pt x="4220" y="13391"/>
                  </a:lnTo>
                  <a:cubicBezTo>
                    <a:pt x="4229" y="13471"/>
                    <a:pt x="4273" y="13551"/>
                    <a:pt x="4354" y="13587"/>
                  </a:cubicBezTo>
                  <a:cubicBezTo>
                    <a:pt x="4384" y="13599"/>
                    <a:pt x="4415" y="13605"/>
                    <a:pt x="4444" y="13605"/>
                  </a:cubicBezTo>
                  <a:cubicBezTo>
                    <a:pt x="4501" y="13605"/>
                    <a:pt x="4553" y="13583"/>
                    <a:pt x="4594" y="13542"/>
                  </a:cubicBezTo>
                  <a:lnTo>
                    <a:pt x="6058" y="12097"/>
                  </a:lnTo>
                  <a:lnTo>
                    <a:pt x="6860" y="13988"/>
                  </a:lnTo>
                  <a:cubicBezTo>
                    <a:pt x="6896" y="14069"/>
                    <a:pt x="6976" y="14122"/>
                    <a:pt x="7066" y="14122"/>
                  </a:cubicBezTo>
                  <a:cubicBezTo>
                    <a:pt x="7146" y="14122"/>
                    <a:pt x="7226" y="14069"/>
                    <a:pt x="7262" y="13988"/>
                  </a:cubicBezTo>
                  <a:lnTo>
                    <a:pt x="8065" y="12097"/>
                  </a:lnTo>
                  <a:lnTo>
                    <a:pt x="9528" y="13542"/>
                  </a:lnTo>
                  <a:cubicBezTo>
                    <a:pt x="9571" y="13579"/>
                    <a:pt x="9630" y="13603"/>
                    <a:pt x="9689" y="13603"/>
                  </a:cubicBezTo>
                  <a:cubicBezTo>
                    <a:pt x="9717" y="13603"/>
                    <a:pt x="9743" y="13598"/>
                    <a:pt x="9769" y="13587"/>
                  </a:cubicBezTo>
                  <a:cubicBezTo>
                    <a:pt x="9849" y="13551"/>
                    <a:pt x="9902" y="13471"/>
                    <a:pt x="9902" y="13391"/>
                  </a:cubicBezTo>
                  <a:lnTo>
                    <a:pt x="9920" y="11330"/>
                  </a:lnTo>
                  <a:lnTo>
                    <a:pt x="11821" y="12097"/>
                  </a:lnTo>
                  <a:cubicBezTo>
                    <a:pt x="11848" y="12109"/>
                    <a:pt x="11878" y="12115"/>
                    <a:pt x="11907" y="12115"/>
                  </a:cubicBezTo>
                  <a:cubicBezTo>
                    <a:pt x="11964" y="12115"/>
                    <a:pt x="12020" y="12094"/>
                    <a:pt x="12061" y="12053"/>
                  </a:cubicBezTo>
                  <a:cubicBezTo>
                    <a:pt x="12115" y="11990"/>
                    <a:pt x="12142" y="11901"/>
                    <a:pt x="12106" y="11821"/>
                  </a:cubicBezTo>
                  <a:lnTo>
                    <a:pt x="11339" y="9912"/>
                  </a:lnTo>
                  <a:lnTo>
                    <a:pt x="13391" y="9894"/>
                  </a:lnTo>
                  <a:cubicBezTo>
                    <a:pt x="13480" y="9894"/>
                    <a:pt x="13551" y="9840"/>
                    <a:pt x="13587" y="9760"/>
                  </a:cubicBezTo>
                  <a:cubicBezTo>
                    <a:pt x="13623" y="9680"/>
                    <a:pt x="13605" y="9590"/>
                    <a:pt x="13542" y="9528"/>
                  </a:cubicBezTo>
                  <a:lnTo>
                    <a:pt x="12106" y="8065"/>
                  </a:lnTo>
                  <a:lnTo>
                    <a:pt x="13997" y="7262"/>
                  </a:lnTo>
                  <a:cubicBezTo>
                    <a:pt x="14069" y="7226"/>
                    <a:pt x="14122" y="7146"/>
                    <a:pt x="14122" y="7057"/>
                  </a:cubicBezTo>
                  <a:cubicBezTo>
                    <a:pt x="14122" y="6977"/>
                    <a:pt x="14069" y="6896"/>
                    <a:pt x="13997" y="6861"/>
                  </a:cubicBezTo>
                  <a:lnTo>
                    <a:pt x="12106" y="6058"/>
                  </a:lnTo>
                  <a:lnTo>
                    <a:pt x="13542" y="4586"/>
                  </a:lnTo>
                  <a:cubicBezTo>
                    <a:pt x="13605" y="4523"/>
                    <a:pt x="13623" y="4434"/>
                    <a:pt x="13587" y="4354"/>
                  </a:cubicBezTo>
                  <a:cubicBezTo>
                    <a:pt x="13560" y="4273"/>
                    <a:pt x="13480" y="4220"/>
                    <a:pt x="13391" y="4220"/>
                  </a:cubicBezTo>
                  <a:lnTo>
                    <a:pt x="11339" y="4202"/>
                  </a:lnTo>
                  <a:lnTo>
                    <a:pt x="12106" y="2302"/>
                  </a:lnTo>
                  <a:cubicBezTo>
                    <a:pt x="12142" y="2222"/>
                    <a:pt x="12115" y="2124"/>
                    <a:pt x="12061" y="2061"/>
                  </a:cubicBezTo>
                  <a:cubicBezTo>
                    <a:pt x="12020" y="2020"/>
                    <a:pt x="11968" y="1998"/>
                    <a:pt x="11911" y="1998"/>
                  </a:cubicBezTo>
                  <a:cubicBezTo>
                    <a:pt x="11882" y="1998"/>
                    <a:pt x="11851" y="2004"/>
                    <a:pt x="11821" y="2016"/>
                  </a:cubicBezTo>
                  <a:lnTo>
                    <a:pt x="9920" y="2784"/>
                  </a:lnTo>
                  <a:lnTo>
                    <a:pt x="9902" y="732"/>
                  </a:lnTo>
                  <a:cubicBezTo>
                    <a:pt x="9902" y="643"/>
                    <a:pt x="9849" y="562"/>
                    <a:pt x="9769" y="536"/>
                  </a:cubicBezTo>
                  <a:cubicBezTo>
                    <a:pt x="9741" y="523"/>
                    <a:pt x="9711" y="517"/>
                    <a:pt x="9682" y="517"/>
                  </a:cubicBezTo>
                  <a:cubicBezTo>
                    <a:pt x="9625" y="517"/>
                    <a:pt x="9569" y="539"/>
                    <a:pt x="9528" y="580"/>
                  </a:cubicBezTo>
                  <a:lnTo>
                    <a:pt x="8065" y="2016"/>
                  </a:lnTo>
                  <a:lnTo>
                    <a:pt x="7262" y="125"/>
                  </a:lnTo>
                  <a:cubicBezTo>
                    <a:pt x="7226" y="45"/>
                    <a:pt x="7146" y="0"/>
                    <a:pt x="7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0c9d4af1d1_0_43"/>
            <p:cNvSpPr/>
            <p:nvPr/>
          </p:nvSpPr>
          <p:spPr>
            <a:xfrm>
              <a:off x="6484000" y="2226600"/>
              <a:ext cx="48425" cy="53550"/>
            </a:xfrm>
            <a:custGeom>
              <a:rect b="b" l="l" r="r" t="t"/>
              <a:pathLst>
                <a:path extrusionOk="0" h="2142" w="1937">
                  <a:moveTo>
                    <a:pt x="1026" y="0"/>
                  </a:moveTo>
                  <a:cubicBezTo>
                    <a:pt x="830" y="0"/>
                    <a:pt x="670" y="36"/>
                    <a:pt x="536" y="107"/>
                  </a:cubicBezTo>
                  <a:cubicBezTo>
                    <a:pt x="366" y="197"/>
                    <a:pt x="232" y="321"/>
                    <a:pt x="143" y="491"/>
                  </a:cubicBezTo>
                  <a:cubicBezTo>
                    <a:pt x="54" y="660"/>
                    <a:pt x="1" y="848"/>
                    <a:pt x="1" y="1062"/>
                  </a:cubicBezTo>
                  <a:cubicBezTo>
                    <a:pt x="1" y="1258"/>
                    <a:pt x="45" y="1445"/>
                    <a:pt x="125" y="1615"/>
                  </a:cubicBezTo>
                  <a:cubicBezTo>
                    <a:pt x="206" y="1784"/>
                    <a:pt x="322" y="1909"/>
                    <a:pt x="491" y="1999"/>
                  </a:cubicBezTo>
                  <a:cubicBezTo>
                    <a:pt x="652" y="2097"/>
                    <a:pt x="839" y="2141"/>
                    <a:pt x="1053" y="2141"/>
                  </a:cubicBezTo>
                  <a:cubicBezTo>
                    <a:pt x="1223" y="2141"/>
                    <a:pt x="1392" y="2106"/>
                    <a:pt x="1553" y="2043"/>
                  </a:cubicBezTo>
                  <a:cubicBezTo>
                    <a:pt x="1722" y="1972"/>
                    <a:pt x="1847" y="1900"/>
                    <a:pt x="1936" y="1820"/>
                  </a:cubicBezTo>
                  <a:lnTo>
                    <a:pt x="1936" y="991"/>
                  </a:lnTo>
                  <a:lnTo>
                    <a:pt x="1035" y="991"/>
                  </a:lnTo>
                  <a:lnTo>
                    <a:pt x="1035" y="1347"/>
                  </a:lnTo>
                  <a:lnTo>
                    <a:pt x="1508" y="1347"/>
                  </a:lnTo>
                  <a:lnTo>
                    <a:pt x="1508" y="1606"/>
                  </a:lnTo>
                  <a:cubicBezTo>
                    <a:pt x="1446" y="1660"/>
                    <a:pt x="1374" y="1695"/>
                    <a:pt x="1285" y="1731"/>
                  </a:cubicBezTo>
                  <a:cubicBezTo>
                    <a:pt x="1196" y="1767"/>
                    <a:pt x="1116" y="1784"/>
                    <a:pt x="1026" y="1784"/>
                  </a:cubicBezTo>
                  <a:cubicBezTo>
                    <a:pt x="848" y="1784"/>
                    <a:pt x="705" y="1722"/>
                    <a:pt x="598" y="1597"/>
                  </a:cubicBezTo>
                  <a:cubicBezTo>
                    <a:pt x="491" y="1481"/>
                    <a:pt x="429" y="1294"/>
                    <a:pt x="429" y="1044"/>
                  </a:cubicBezTo>
                  <a:cubicBezTo>
                    <a:pt x="429" y="821"/>
                    <a:pt x="482" y="652"/>
                    <a:pt x="598" y="536"/>
                  </a:cubicBezTo>
                  <a:cubicBezTo>
                    <a:pt x="705" y="420"/>
                    <a:pt x="848" y="357"/>
                    <a:pt x="1026" y="357"/>
                  </a:cubicBezTo>
                  <a:cubicBezTo>
                    <a:pt x="1151" y="357"/>
                    <a:pt x="1249" y="393"/>
                    <a:pt x="1330" y="446"/>
                  </a:cubicBezTo>
                  <a:cubicBezTo>
                    <a:pt x="1410" y="509"/>
                    <a:pt x="1464" y="589"/>
                    <a:pt x="1490" y="687"/>
                  </a:cubicBezTo>
                  <a:lnTo>
                    <a:pt x="1910" y="607"/>
                  </a:lnTo>
                  <a:cubicBezTo>
                    <a:pt x="1865" y="420"/>
                    <a:pt x="1776" y="277"/>
                    <a:pt x="1633" y="161"/>
                  </a:cubicBezTo>
                  <a:cubicBezTo>
                    <a:pt x="1490" y="54"/>
                    <a:pt x="1285" y="0"/>
                    <a:pt x="10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0c9d4af1d1_0_43"/>
            <p:cNvSpPr/>
            <p:nvPr/>
          </p:nvSpPr>
          <p:spPr>
            <a:xfrm>
              <a:off x="6539750" y="2226825"/>
              <a:ext cx="50225" cy="53325"/>
            </a:xfrm>
            <a:custGeom>
              <a:rect b="b" l="l" r="r" t="t"/>
              <a:pathLst>
                <a:path extrusionOk="0" h="2133" w="2009">
                  <a:moveTo>
                    <a:pt x="1009" y="357"/>
                  </a:moveTo>
                  <a:cubicBezTo>
                    <a:pt x="1178" y="357"/>
                    <a:pt x="1312" y="411"/>
                    <a:pt x="1419" y="527"/>
                  </a:cubicBezTo>
                  <a:cubicBezTo>
                    <a:pt x="1526" y="643"/>
                    <a:pt x="1580" y="821"/>
                    <a:pt x="1580" y="1062"/>
                  </a:cubicBezTo>
                  <a:cubicBezTo>
                    <a:pt x="1571" y="1294"/>
                    <a:pt x="1526" y="1472"/>
                    <a:pt x="1419" y="1597"/>
                  </a:cubicBezTo>
                  <a:cubicBezTo>
                    <a:pt x="1312" y="1713"/>
                    <a:pt x="1169" y="1775"/>
                    <a:pt x="1009" y="1775"/>
                  </a:cubicBezTo>
                  <a:cubicBezTo>
                    <a:pt x="839" y="1775"/>
                    <a:pt x="706" y="1713"/>
                    <a:pt x="598" y="1597"/>
                  </a:cubicBezTo>
                  <a:cubicBezTo>
                    <a:pt x="491" y="1472"/>
                    <a:pt x="438" y="1294"/>
                    <a:pt x="438" y="1062"/>
                  </a:cubicBezTo>
                  <a:cubicBezTo>
                    <a:pt x="438" y="830"/>
                    <a:pt x="483" y="651"/>
                    <a:pt x="590" y="527"/>
                  </a:cubicBezTo>
                  <a:cubicBezTo>
                    <a:pt x="697" y="411"/>
                    <a:pt x="839" y="357"/>
                    <a:pt x="1009" y="357"/>
                  </a:cubicBezTo>
                  <a:close/>
                  <a:moveTo>
                    <a:pt x="1000" y="0"/>
                  </a:moveTo>
                  <a:cubicBezTo>
                    <a:pt x="839" y="0"/>
                    <a:pt x="688" y="27"/>
                    <a:pt x="554" y="81"/>
                  </a:cubicBezTo>
                  <a:cubicBezTo>
                    <a:pt x="465" y="116"/>
                    <a:pt x="375" y="179"/>
                    <a:pt x="286" y="268"/>
                  </a:cubicBezTo>
                  <a:cubicBezTo>
                    <a:pt x="206" y="348"/>
                    <a:pt x="144" y="446"/>
                    <a:pt x="99" y="544"/>
                  </a:cubicBezTo>
                  <a:cubicBezTo>
                    <a:pt x="36" y="687"/>
                    <a:pt x="1" y="866"/>
                    <a:pt x="1" y="1080"/>
                  </a:cubicBezTo>
                  <a:cubicBezTo>
                    <a:pt x="1" y="1410"/>
                    <a:pt x="99" y="1668"/>
                    <a:pt x="277" y="1856"/>
                  </a:cubicBezTo>
                  <a:cubicBezTo>
                    <a:pt x="456" y="2043"/>
                    <a:pt x="697" y="2132"/>
                    <a:pt x="1009" y="2132"/>
                  </a:cubicBezTo>
                  <a:cubicBezTo>
                    <a:pt x="1312" y="2132"/>
                    <a:pt x="1553" y="2043"/>
                    <a:pt x="1731" y="1856"/>
                  </a:cubicBezTo>
                  <a:cubicBezTo>
                    <a:pt x="1919" y="1668"/>
                    <a:pt x="2008" y="1401"/>
                    <a:pt x="2008" y="1071"/>
                  </a:cubicBezTo>
                  <a:cubicBezTo>
                    <a:pt x="2008" y="732"/>
                    <a:pt x="1919" y="473"/>
                    <a:pt x="1731" y="286"/>
                  </a:cubicBezTo>
                  <a:cubicBezTo>
                    <a:pt x="1553" y="89"/>
                    <a:pt x="1303" y="0"/>
                    <a:pt x="10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0c9d4af1d1_0_43"/>
            <p:cNvSpPr/>
            <p:nvPr/>
          </p:nvSpPr>
          <p:spPr>
            <a:xfrm>
              <a:off x="6592825" y="2227475"/>
              <a:ext cx="51775" cy="51775"/>
            </a:xfrm>
            <a:custGeom>
              <a:rect b="b" l="l" r="r" t="t"/>
              <a:pathLst>
                <a:path extrusionOk="0" h="2071" w="2071">
                  <a:moveTo>
                    <a:pt x="1018" y="492"/>
                  </a:moveTo>
                  <a:lnTo>
                    <a:pt x="1303" y="1250"/>
                  </a:lnTo>
                  <a:lnTo>
                    <a:pt x="741" y="1250"/>
                  </a:lnTo>
                  <a:lnTo>
                    <a:pt x="1018" y="492"/>
                  </a:lnTo>
                  <a:close/>
                  <a:moveTo>
                    <a:pt x="804" y="1"/>
                  </a:moveTo>
                  <a:lnTo>
                    <a:pt x="1" y="2071"/>
                  </a:lnTo>
                  <a:lnTo>
                    <a:pt x="438" y="2071"/>
                  </a:lnTo>
                  <a:lnTo>
                    <a:pt x="608" y="1598"/>
                  </a:lnTo>
                  <a:lnTo>
                    <a:pt x="1437" y="1598"/>
                  </a:lnTo>
                  <a:lnTo>
                    <a:pt x="1616" y="2071"/>
                  </a:lnTo>
                  <a:lnTo>
                    <a:pt x="2071" y="2071"/>
                  </a:lnTo>
                  <a:lnTo>
                    <a:pt x="12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0c9d4af1d1_0_43"/>
            <p:cNvSpPr/>
            <p:nvPr/>
          </p:nvSpPr>
          <p:spPr>
            <a:xfrm>
              <a:off x="6650375" y="2227925"/>
              <a:ext cx="36375" cy="51325"/>
            </a:xfrm>
            <a:custGeom>
              <a:rect b="b" l="l" r="r" t="t"/>
              <a:pathLst>
                <a:path extrusionOk="0" h="2053" w="1455">
                  <a:moveTo>
                    <a:pt x="1" y="1"/>
                  </a:moveTo>
                  <a:lnTo>
                    <a:pt x="1" y="2053"/>
                  </a:lnTo>
                  <a:lnTo>
                    <a:pt x="1455" y="2053"/>
                  </a:lnTo>
                  <a:lnTo>
                    <a:pt x="1455" y="1705"/>
                  </a:lnTo>
                  <a:lnTo>
                    <a:pt x="420" y="1705"/>
                  </a:lnTo>
                  <a:lnTo>
                    <a:pt x="4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9" name="Google Shape;299;g10c9d4af1d1_0_43"/>
          <p:cNvPicPr preferRelativeResize="0"/>
          <p:nvPr/>
        </p:nvPicPr>
        <p:blipFill>
          <a:blip r:embed="rId3">
            <a:alphaModFix/>
          </a:blip>
          <a:stretch>
            <a:fillRect/>
          </a:stretch>
        </p:blipFill>
        <p:spPr>
          <a:xfrm>
            <a:off x="640675" y="993750"/>
            <a:ext cx="5126574" cy="3844931"/>
          </a:xfrm>
          <a:prstGeom prst="rect">
            <a:avLst/>
          </a:prstGeom>
          <a:noFill/>
          <a:ln>
            <a:noFill/>
          </a:ln>
        </p:spPr>
      </p:pic>
      <p:sp>
        <p:nvSpPr>
          <p:cNvPr id="300" name="Google Shape;300;g10c9d4af1d1_0_43"/>
          <p:cNvSpPr txBox="1"/>
          <p:nvPr>
            <p:ph idx="1" type="body"/>
          </p:nvPr>
        </p:nvSpPr>
        <p:spPr>
          <a:xfrm>
            <a:off x="5850900" y="993750"/>
            <a:ext cx="3150600" cy="3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t/>
            </a:r>
            <a:endParaRPr/>
          </a:p>
          <a:p>
            <a:pPr indent="-342900" lvl="0" marL="457200" rtl="0" algn="l">
              <a:spcBef>
                <a:spcPts val="0"/>
              </a:spcBef>
              <a:spcAft>
                <a:spcPts val="0"/>
              </a:spcAft>
              <a:buSzPts val="1800"/>
              <a:buChar char="●"/>
            </a:pPr>
            <a:r>
              <a:rPr lang="de-DE"/>
              <a:t>higher Home Advantage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de-DE"/>
              <a:t>without draws</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              </a:t>
            </a:r>
            <a:endParaRPr/>
          </a:p>
        </p:txBody>
      </p:sp>
      <p:sp>
        <p:nvSpPr>
          <p:cNvPr id="301" name="Google Shape;301;g10c9d4af1d1_0_43"/>
          <p:cNvSpPr txBox="1"/>
          <p:nvPr>
            <p:ph type="title"/>
          </p:nvPr>
        </p:nvSpPr>
        <p:spPr>
          <a:xfrm>
            <a:off x="572687" y="273560"/>
            <a:ext cx="5382900" cy="55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2000"/>
              <a:t>Distribution of Home- and Away-Wins </a:t>
            </a:r>
            <a:endParaRPr sz="3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sp>
        <p:nvSpPr>
          <p:cNvPr id="306" name="Google Shape;306;g10f204585d1_0_0"/>
          <p:cNvSpPr txBox="1"/>
          <p:nvPr>
            <p:ph type="title"/>
          </p:nvPr>
        </p:nvSpPr>
        <p:spPr>
          <a:xfrm>
            <a:off x="191687" y="434260"/>
            <a:ext cx="5382900" cy="55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Pie Chart</a:t>
            </a:r>
            <a:endParaRPr/>
          </a:p>
        </p:txBody>
      </p:sp>
      <p:pic>
        <p:nvPicPr>
          <p:cNvPr id="307" name="Google Shape;307;g10f204585d1_0_0"/>
          <p:cNvPicPr preferRelativeResize="0"/>
          <p:nvPr/>
        </p:nvPicPr>
        <p:blipFill>
          <a:blip r:embed="rId3">
            <a:alphaModFix/>
          </a:blip>
          <a:stretch>
            <a:fillRect/>
          </a:stretch>
        </p:blipFill>
        <p:spPr>
          <a:xfrm>
            <a:off x="39275" y="1057807"/>
            <a:ext cx="2256205" cy="1739579"/>
          </a:xfrm>
          <a:prstGeom prst="rect">
            <a:avLst/>
          </a:prstGeom>
          <a:noFill/>
          <a:ln>
            <a:noFill/>
          </a:ln>
        </p:spPr>
      </p:pic>
      <p:pic>
        <p:nvPicPr>
          <p:cNvPr id="308" name="Google Shape;308;g10f204585d1_0_0"/>
          <p:cNvPicPr preferRelativeResize="0"/>
          <p:nvPr/>
        </p:nvPicPr>
        <p:blipFill>
          <a:blip r:embed="rId4">
            <a:alphaModFix/>
          </a:blip>
          <a:stretch>
            <a:fillRect/>
          </a:stretch>
        </p:blipFill>
        <p:spPr>
          <a:xfrm>
            <a:off x="2333875" y="1065425"/>
            <a:ext cx="2319437" cy="1739578"/>
          </a:xfrm>
          <a:prstGeom prst="rect">
            <a:avLst/>
          </a:prstGeom>
          <a:noFill/>
          <a:ln>
            <a:noFill/>
          </a:ln>
        </p:spPr>
      </p:pic>
      <p:pic>
        <p:nvPicPr>
          <p:cNvPr id="309" name="Google Shape;309;g10f204585d1_0_0"/>
          <p:cNvPicPr preferRelativeResize="0"/>
          <p:nvPr/>
        </p:nvPicPr>
        <p:blipFill>
          <a:blip r:embed="rId5">
            <a:alphaModFix/>
          </a:blip>
          <a:stretch>
            <a:fillRect/>
          </a:stretch>
        </p:blipFill>
        <p:spPr>
          <a:xfrm>
            <a:off x="4678725" y="1061563"/>
            <a:ext cx="2256205" cy="1739579"/>
          </a:xfrm>
          <a:prstGeom prst="rect">
            <a:avLst/>
          </a:prstGeom>
          <a:noFill/>
          <a:ln>
            <a:noFill/>
          </a:ln>
        </p:spPr>
      </p:pic>
      <p:pic>
        <p:nvPicPr>
          <p:cNvPr id="310" name="Google Shape;310;g10f204585d1_0_0"/>
          <p:cNvPicPr preferRelativeResize="0"/>
          <p:nvPr/>
        </p:nvPicPr>
        <p:blipFill>
          <a:blip r:embed="rId6">
            <a:alphaModFix/>
          </a:blip>
          <a:stretch>
            <a:fillRect/>
          </a:stretch>
        </p:blipFill>
        <p:spPr>
          <a:xfrm>
            <a:off x="39275" y="2868946"/>
            <a:ext cx="2256205" cy="1739579"/>
          </a:xfrm>
          <a:prstGeom prst="rect">
            <a:avLst/>
          </a:prstGeom>
          <a:noFill/>
          <a:ln>
            <a:noFill/>
          </a:ln>
        </p:spPr>
      </p:pic>
      <p:pic>
        <p:nvPicPr>
          <p:cNvPr id="311" name="Google Shape;311;g10f204585d1_0_0"/>
          <p:cNvPicPr preferRelativeResize="0"/>
          <p:nvPr/>
        </p:nvPicPr>
        <p:blipFill>
          <a:blip r:embed="rId7">
            <a:alphaModFix/>
          </a:blip>
          <a:stretch>
            <a:fillRect/>
          </a:stretch>
        </p:blipFill>
        <p:spPr>
          <a:xfrm>
            <a:off x="2333867" y="2876675"/>
            <a:ext cx="2319434" cy="1739575"/>
          </a:xfrm>
          <a:prstGeom prst="rect">
            <a:avLst/>
          </a:prstGeom>
          <a:noFill/>
          <a:ln>
            <a:noFill/>
          </a:ln>
        </p:spPr>
      </p:pic>
      <p:pic>
        <p:nvPicPr>
          <p:cNvPr id="312" name="Google Shape;312;g10f204585d1_0_0"/>
          <p:cNvPicPr preferRelativeResize="0"/>
          <p:nvPr/>
        </p:nvPicPr>
        <p:blipFill>
          <a:blip r:embed="rId8">
            <a:alphaModFix/>
          </a:blip>
          <a:stretch>
            <a:fillRect/>
          </a:stretch>
        </p:blipFill>
        <p:spPr>
          <a:xfrm>
            <a:off x="4678738" y="2868946"/>
            <a:ext cx="2256197" cy="1739579"/>
          </a:xfrm>
          <a:prstGeom prst="rect">
            <a:avLst/>
          </a:prstGeom>
          <a:noFill/>
          <a:ln>
            <a:noFill/>
          </a:ln>
        </p:spPr>
      </p:pic>
      <p:pic>
        <p:nvPicPr>
          <p:cNvPr id="313" name="Google Shape;313;g10f204585d1_0_0"/>
          <p:cNvPicPr preferRelativeResize="0"/>
          <p:nvPr/>
        </p:nvPicPr>
        <p:blipFill>
          <a:blip r:embed="rId9">
            <a:alphaModFix/>
          </a:blip>
          <a:stretch>
            <a:fillRect/>
          </a:stretch>
        </p:blipFill>
        <p:spPr>
          <a:xfrm>
            <a:off x="6960344" y="1947630"/>
            <a:ext cx="2256205" cy="17395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10510926a6_1_7"/>
          <p:cNvSpPr txBox="1"/>
          <p:nvPr>
            <p:ph type="title"/>
          </p:nvPr>
        </p:nvSpPr>
        <p:spPr>
          <a:xfrm>
            <a:off x="399275" y="401150"/>
            <a:ext cx="7717500" cy="565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e-DE" sz="2000"/>
              <a:t>How many games won in average ?</a:t>
            </a:r>
            <a:endParaRPr sz="2300"/>
          </a:p>
        </p:txBody>
      </p:sp>
      <p:pic>
        <p:nvPicPr>
          <p:cNvPr id="319" name="Google Shape;319;g110510926a6_1_7"/>
          <p:cNvPicPr preferRelativeResize="0"/>
          <p:nvPr/>
        </p:nvPicPr>
        <p:blipFill>
          <a:blip r:embed="rId3">
            <a:alphaModFix/>
          </a:blip>
          <a:stretch>
            <a:fillRect/>
          </a:stretch>
        </p:blipFill>
        <p:spPr>
          <a:xfrm>
            <a:off x="399275" y="1136000"/>
            <a:ext cx="4626150" cy="3472524"/>
          </a:xfrm>
          <a:prstGeom prst="rect">
            <a:avLst/>
          </a:prstGeom>
          <a:noFill/>
          <a:ln>
            <a:noFill/>
          </a:ln>
        </p:spPr>
      </p:pic>
      <p:sp>
        <p:nvSpPr>
          <p:cNvPr id="320" name="Google Shape;320;g110510926a6_1_7"/>
          <p:cNvSpPr txBox="1"/>
          <p:nvPr/>
        </p:nvSpPr>
        <p:spPr>
          <a:xfrm>
            <a:off x="5282825" y="1136000"/>
            <a:ext cx="3742200" cy="36648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accent3"/>
              </a:buClr>
              <a:buSzPts val="1700"/>
              <a:buFont typeface="Anaheim"/>
              <a:buChar char="●"/>
            </a:pPr>
            <a:r>
              <a:rPr lang="de-DE" sz="1700">
                <a:solidFill>
                  <a:schemeClr val="lt1"/>
                </a:solidFill>
                <a:latin typeface="Anaheim"/>
                <a:ea typeface="Anaheim"/>
                <a:cs typeface="Anaheim"/>
                <a:sym typeface="Anaheim"/>
              </a:rPr>
              <a:t>Home win rate for:   </a:t>
            </a:r>
            <a:endParaRPr sz="1700">
              <a:solidFill>
                <a:schemeClr val="lt1"/>
              </a:solidFill>
              <a:latin typeface="Anaheim"/>
              <a:ea typeface="Anaheim"/>
              <a:cs typeface="Anaheim"/>
              <a:sym typeface="Anaheim"/>
            </a:endParaRPr>
          </a:p>
          <a:p>
            <a:pPr indent="0" lvl="0" marL="457200" rtl="0" algn="l">
              <a:lnSpc>
                <a:spcPct val="115000"/>
              </a:lnSpc>
              <a:spcBef>
                <a:spcPts val="0"/>
              </a:spcBef>
              <a:spcAft>
                <a:spcPts val="0"/>
              </a:spcAft>
              <a:buNone/>
            </a:pPr>
            <a:r>
              <a:rPr lang="de-DE" sz="1700">
                <a:solidFill>
                  <a:schemeClr val="accent3"/>
                </a:solidFill>
                <a:latin typeface="Anaheim"/>
                <a:ea typeface="Anaheim"/>
                <a:cs typeface="Anaheim"/>
                <a:sym typeface="Anaheim"/>
              </a:rPr>
              <a:t>Single league</a:t>
            </a:r>
            <a:r>
              <a:rPr lang="de-DE" sz="1700">
                <a:solidFill>
                  <a:schemeClr val="lt1"/>
                </a:solidFill>
                <a:latin typeface="Anaheim"/>
                <a:ea typeface="Anaheim"/>
                <a:cs typeface="Anaheim"/>
                <a:sym typeface="Anaheim"/>
              </a:rPr>
              <a:t> by </a:t>
            </a:r>
            <a:r>
              <a:rPr lang="de-DE" sz="1700">
                <a:solidFill>
                  <a:schemeClr val="accent3"/>
                </a:solidFill>
                <a:latin typeface="Anaheim"/>
                <a:ea typeface="Anaheim"/>
                <a:cs typeface="Anaheim"/>
                <a:sym typeface="Anaheim"/>
              </a:rPr>
              <a:t>years</a:t>
            </a:r>
            <a:endParaRPr sz="1700">
              <a:solidFill>
                <a:schemeClr val="accent3"/>
              </a:solidFill>
              <a:latin typeface="Anaheim"/>
              <a:ea typeface="Anaheim"/>
              <a:cs typeface="Anaheim"/>
              <a:sym typeface="Anaheim"/>
            </a:endParaRPr>
          </a:p>
          <a:p>
            <a:pPr indent="0" lvl="0" marL="45720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de-DE" sz="1700">
                <a:solidFill>
                  <a:schemeClr val="lt1"/>
                </a:solidFill>
              </a:rPr>
              <a:t> home          # wins@home</a:t>
            </a:r>
            <a:endParaRPr sz="1700">
              <a:solidFill>
                <a:schemeClr val="lt1"/>
              </a:solidFill>
            </a:endParaRPr>
          </a:p>
          <a:p>
            <a:pPr indent="0" lvl="0" marL="0" rtl="0" algn="l">
              <a:spcBef>
                <a:spcPts val="0"/>
              </a:spcBef>
              <a:spcAft>
                <a:spcPts val="0"/>
              </a:spcAft>
              <a:buNone/>
            </a:pPr>
            <a:r>
              <a:rPr lang="de-DE" sz="1700">
                <a:solidFill>
                  <a:schemeClr val="lt1"/>
                </a:solidFill>
              </a:rPr>
              <a:t>win rate = (                           ) * 100</a:t>
            </a:r>
            <a:endParaRPr sz="1700">
              <a:solidFill>
                <a:schemeClr val="lt1"/>
              </a:solidFill>
            </a:endParaRPr>
          </a:p>
          <a:p>
            <a:pPr indent="0" lvl="0" marL="0" rtl="0" algn="l">
              <a:spcBef>
                <a:spcPts val="0"/>
              </a:spcBef>
              <a:spcAft>
                <a:spcPts val="0"/>
              </a:spcAft>
              <a:buNone/>
            </a:pPr>
            <a:r>
              <a:rPr lang="de-DE" sz="1700">
                <a:solidFill>
                  <a:schemeClr val="lt1"/>
                </a:solidFill>
              </a:rPr>
              <a:t>                         # games  </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de-DE" sz="1700">
                <a:solidFill>
                  <a:schemeClr val="accent3"/>
                </a:solidFill>
              </a:rPr>
              <a:t>  </a:t>
            </a:r>
            <a:r>
              <a:rPr lang="de-DE" sz="1700">
                <a:solidFill>
                  <a:schemeClr val="accent3"/>
                </a:solidFill>
                <a:latin typeface="Anaheim"/>
                <a:ea typeface="Anaheim"/>
                <a:cs typeface="Anaheim"/>
                <a:sym typeface="Anaheim"/>
              </a:rPr>
              <a:t>Observations:</a:t>
            </a:r>
            <a:endParaRPr sz="1700">
              <a:solidFill>
                <a:schemeClr val="accent3"/>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t/>
            </a:r>
            <a:endParaRPr sz="1700">
              <a:solidFill>
                <a:schemeClr val="lt1"/>
              </a:solidFill>
            </a:endParaRPr>
          </a:p>
          <a:p>
            <a:pPr indent="-336550" lvl="0" marL="457200" rtl="0" algn="l">
              <a:spcBef>
                <a:spcPts val="0"/>
              </a:spcBef>
              <a:spcAft>
                <a:spcPts val="0"/>
              </a:spcAft>
              <a:buClr>
                <a:schemeClr val="lt1"/>
              </a:buClr>
              <a:buSzPts val="1700"/>
              <a:buFont typeface="Anaheim"/>
              <a:buChar char="-"/>
            </a:pPr>
            <a:r>
              <a:rPr lang="de-DE" sz="1700">
                <a:solidFill>
                  <a:schemeClr val="lt1"/>
                </a:solidFill>
                <a:latin typeface="Anaheim"/>
                <a:ea typeface="Anaheim"/>
                <a:cs typeface="Anaheim"/>
                <a:sym typeface="Anaheim"/>
              </a:rPr>
              <a:t>below 50%</a:t>
            </a:r>
            <a:endParaRPr sz="1700">
              <a:solidFill>
                <a:schemeClr val="lt1"/>
              </a:solidFill>
              <a:latin typeface="Anaheim"/>
              <a:ea typeface="Anaheim"/>
              <a:cs typeface="Anaheim"/>
              <a:sym typeface="Anaheim"/>
            </a:endParaRPr>
          </a:p>
          <a:p>
            <a:pPr indent="0" lvl="0" marL="0" rtl="0" algn="l">
              <a:spcBef>
                <a:spcPts val="0"/>
              </a:spcBef>
              <a:spcAft>
                <a:spcPts val="0"/>
              </a:spcAft>
              <a:buNone/>
            </a:pPr>
            <a:r>
              <a:t/>
            </a:r>
            <a:endParaRPr sz="1700">
              <a:solidFill>
                <a:schemeClr val="lt1"/>
              </a:solidFill>
              <a:latin typeface="Anaheim"/>
              <a:ea typeface="Anaheim"/>
              <a:cs typeface="Anaheim"/>
              <a:sym typeface="Anaheim"/>
            </a:endParaRPr>
          </a:p>
          <a:p>
            <a:pPr indent="-336550" lvl="0" marL="457200" rtl="0" algn="l">
              <a:spcBef>
                <a:spcPts val="0"/>
              </a:spcBef>
              <a:spcAft>
                <a:spcPts val="0"/>
              </a:spcAft>
              <a:buClr>
                <a:schemeClr val="lt1"/>
              </a:buClr>
              <a:buSzPts val="1700"/>
              <a:buFont typeface="Anaheim"/>
              <a:buChar char="-"/>
            </a:pPr>
            <a:r>
              <a:rPr lang="de-DE" sz="1700">
                <a:solidFill>
                  <a:schemeClr val="lt1"/>
                </a:solidFill>
                <a:latin typeface="Anaheim"/>
                <a:ea typeface="Anaheim"/>
                <a:cs typeface="Anaheim"/>
                <a:sym typeface="Anaheim"/>
              </a:rPr>
              <a:t>clumsy and converging </a:t>
            </a:r>
            <a:endParaRPr sz="1700">
              <a:solidFill>
                <a:schemeClr val="lt1"/>
              </a:solidFill>
              <a:latin typeface="Anaheim"/>
              <a:ea typeface="Anaheim"/>
              <a:cs typeface="Anaheim"/>
              <a:sym typeface="Anaheim"/>
            </a:endParaRPr>
          </a:p>
          <a:p>
            <a:pPr indent="0" lvl="0" marL="0" rtl="0" algn="l">
              <a:spcBef>
                <a:spcPts val="0"/>
              </a:spcBef>
              <a:spcAft>
                <a:spcPts val="0"/>
              </a:spcAft>
              <a:buNone/>
            </a:pPr>
            <a:r>
              <a:rPr lang="de-DE" sz="1700">
                <a:solidFill>
                  <a:schemeClr val="lt1"/>
                </a:solidFill>
              </a:rPr>
              <a:t>	</a:t>
            </a:r>
            <a:endParaRPr sz="1700">
              <a:solidFill>
                <a:schemeClr val="lt1"/>
              </a:solidFill>
            </a:endParaRPr>
          </a:p>
        </p:txBody>
      </p:sp>
      <p:cxnSp>
        <p:nvCxnSpPr>
          <p:cNvPr id="321" name="Google Shape;321;g110510926a6_1_7"/>
          <p:cNvCxnSpPr/>
          <p:nvPr/>
        </p:nvCxnSpPr>
        <p:spPr>
          <a:xfrm flipH="1" rot="10800000">
            <a:off x="6512575" y="2502800"/>
            <a:ext cx="1482600" cy="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0f0e4ce368_0_1"/>
          <p:cNvSpPr txBox="1"/>
          <p:nvPr>
            <p:ph idx="1" type="body"/>
          </p:nvPr>
        </p:nvSpPr>
        <p:spPr>
          <a:xfrm>
            <a:off x="5280625" y="1395825"/>
            <a:ext cx="3150600" cy="34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DE"/>
              <a:t>win rate but:</a:t>
            </a:r>
            <a:endParaRPr/>
          </a:p>
          <a:p>
            <a:pPr indent="-342900" lvl="0" marL="457200" rtl="0" algn="l">
              <a:spcBef>
                <a:spcPts val="0"/>
              </a:spcBef>
              <a:spcAft>
                <a:spcPts val="0"/>
              </a:spcAft>
              <a:buSzPts val="1800"/>
              <a:buChar char="●"/>
            </a:pPr>
            <a:r>
              <a:rPr lang="de-DE"/>
              <a:t>for each league </a:t>
            </a:r>
            <a:endParaRPr/>
          </a:p>
          <a:p>
            <a:pPr indent="-342900" lvl="0" marL="457200" rtl="0" algn="l">
              <a:spcBef>
                <a:spcPts val="0"/>
              </a:spcBef>
              <a:spcAft>
                <a:spcPts val="0"/>
              </a:spcAft>
              <a:buSzPts val="1800"/>
              <a:buChar char="●"/>
            </a:pPr>
            <a:r>
              <a:rPr lang="de-DE"/>
              <a:t>for each year</a:t>
            </a:r>
            <a:endParaRPr/>
          </a:p>
          <a:p>
            <a:pPr indent="-342900" lvl="0" marL="457200" rtl="0" algn="l">
              <a:spcBef>
                <a:spcPts val="0"/>
              </a:spcBef>
              <a:spcAft>
                <a:spcPts val="0"/>
              </a:spcAft>
              <a:buClr>
                <a:schemeClr val="dk1"/>
              </a:buClr>
              <a:buSzPts val="1800"/>
              <a:buChar char="●"/>
            </a:pPr>
            <a:r>
              <a:t/>
            </a:r>
            <a:endParaRPr/>
          </a:p>
          <a:p>
            <a:pPr indent="-342900" lvl="0" marL="457200" rtl="0" algn="l">
              <a:spcBef>
                <a:spcPts val="0"/>
              </a:spcBef>
              <a:spcAft>
                <a:spcPts val="0"/>
              </a:spcAft>
              <a:buSzPts val="1800"/>
              <a:buChar char="●"/>
            </a:pPr>
            <a:r>
              <a:rPr lang="de-DE"/>
              <a:t>red line → mean over all leagues and years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de-DE"/>
              <a:t>          BUT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de-DE"/>
              <a:t>not good visualization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de-DE"/>
              <a:t>              </a:t>
            </a:r>
            <a:endParaRPr/>
          </a:p>
        </p:txBody>
      </p:sp>
      <p:pic>
        <p:nvPicPr>
          <p:cNvPr id="327" name="Google Shape;327;g10f0e4ce368_0_1"/>
          <p:cNvPicPr preferRelativeResize="0"/>
          <p:nvPr/>
        </p:nvPicPr>
        <p:blipFill>
          <a:blip r:embed="rId3">
            <a:alphaModFix/>
          </a:blip>
          <a:stretch>
            <a:fillRect/>
          </a:stretch>
        </p:blipFill>
        <p:spPr>
          <a:xfrm>
            <a:off x="466050" y="1293425"/>
            <a:ext cx="4581450" cy="3456901"/>
          </a:xfrm>
          <a:prstGeom prst="rect">
            <a:avLst/>
          </a:prstGeom>
          <a:noFill/>
          <a:ln>
            <a:noFill/>
          </a:ln>
        </p:spPr>
      </p:pic>
      <p:sp>
        <p:nvSpPr>
          <p:cNvPr id="328" name="Google Shape;328;g10f0e4ce368_0_1"/>
          <p:cNvSpPr txBox="1"/>
          <p:nvPr>
            <p:ph type="title"/>
          </p:nvPr>
        </p:nvSpPr>
        <p:spPr>
          <a:xfrm>
            <a:off x="466050" y="539750"/>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sz="2000"/>
              <a:t>Home win rate for all leagues by years </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idx="6" type="title"/>
          </p:nvPr>
        </p:nvSpPr>
        <p:spPr>
          <a:xfrm>
            <a:off x="713225" y="539500"/>
            <a:ext cx="7717500" cy="5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de-DE"/>
              <a:t>TABLE OF CONTENTS</a:t>
            </a:r>
            <a:endParaRPr/>
          </a:p>
        </p:txBody>
      </p:sp>
      <p:sp>
        <p:nvSpPr>
          <p:cNvPr id="126" name="Google Shape;126;p2"/>
          <p:cNvSpPr txBox="1"/>
          <p:nvPr>
            <p:ph type="title"/>
          </p:nvPr>
        </p:nvSpPr>
        <p:spPr>
          <a:xfrm>
            <a:off x="5768940" y="1444922"/>
            <a:ext cx="26625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500"/>
              <a:buFont typeface="Arial"/>
              <a:buNone/>
            </a:pPr>
            <a:r>
              <a:rPr lang="de-DE"/>
              <a:t>Progress</a:t>
            </a:r>
            <a:endParaRPr/>
          </a:p>
        </p:txBody>
      </p:sp>
      <p:sp>
        <p:nvSpPr>
          <p:cNvPr id="127" name="Google Shape;127;p2"/>
          <p:cNvSpPr txBox="1"/>
          <p:nvPr>
            <p:ph idx="1" type="subTitle"/>
          </p:nvPr>
        </p:nvSpPr>
        <p:spPr>
          <a:xfrm>
            <a:off x="5921340" y="1875043"/>
            <a:ext cx="2336400" cy="6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de-DE"/>
              <a:t>How far did we come?</a:t>
            </a:r>
            <a:endParaRPr/>
          </a:p>
          <a:p>
            <a:pPr indent="0" lvl="0" marL="0" rtl="0" algn="ctr">
              <a:lnSpc>
                <a:spcPct val="100000"/>
              </a:lnSpc>
              <a:spcBef>
                <a:spcPts val="0"/>
              </a:spcBef>
              <a:spcAft>
                <a:spcPts val="0"/>
              </a:spcAft>
              <a:buSzPts val="1400"/>
              <a:buNone/>
            </a:pPr>
            <a:r>
              <a:t/>
            </a:r>
            <a:endParaRPr/>
          </a:p>
        </p:txBody>
      </p:sp>
      <p:sp>
        <p:nvSpPr>
          <p:cNvPr id="128" name="Google Shape;128;p2"/>
          <p:cNvSpPr txBox="1"/>
          <p:nvPr>
            <p:ph idx="2" type="title"/>
          </p:nvPr>
        </p:nvSpPr>
        <p:spPr>
          <a:xfrm>
            <a:off x="2062602" y="1466353"/>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de-DE"/>
              <a:t>Recap</a:t>
            </a:r>
            <a:endParaRPr/>
          </a:p>
        </p:txBody>
      </p:sp>
      <p:sp>
        <p:nvSpPr>
          <p:cNvPr id="129" name="Google Shape;129;p2"/>
          <p:cNvSpPr txBox="1"/>
          <p:nvPr>
            <p:ph idx="3" type="subTitle"/>
          </p:nvPr>
        </p:nvSpPr>
        <p:spPr>
          <a:xfrm>
            <a:off x="2062602" y="1757584"/>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de-DE"/>
              <a:t>What was it </a:t>
            </a:r>
            <a:r>
              <a:rPr lang="de-DE"/>
              <a:t>again </a:t>
            </a:r>
            <a:r>
              <a:rPr lang="de-DE"/>
              <a:t>about?</a:t>
            </a:r>
            <a:endParaRPr/>
          </a:p>
        </p:txBody>
      </p:sp>
      <p:sp>
        <p:nvSpPr>
          <p:cNvPr id="130" name="Google Shape;130;p2"/>
          <p:cNvSpPr txBox="1"/>
          <p:nvPr>
            <p:ph idx="4" type="title"/>
          </p:nvPr>
        </p:nvSpPr>
        <p:spPr>
          <a:xfrm>
            <a:off x="2062577" y="3003986"/>
            <a:ext cx="23364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500"/>
              <a:buFont typeface="Arial"/>
              <a:buNone/>
            </a:pPr>
            <a:r>
              <a:rPr lang="de-DE"/>
              <a:t>Results</a:t>
            </a:r>
            <a:endParaRPr/>
          </a:p>
          <a:p>
            <a:pPr indent="0" lvl="0" marL="0" rtl="0" algn="ctr">
              <a:lnSpc>
                <a:spcPct val="100000"/>
              </a:lnSpc>
              <a:spcBef>
                <a:spcPts val="0"/>
              </a:spcBef>
              <a:spcAft>
                <a:spcPts val="0"/>
              </a:spcAft>
              <a:buSzPts val="2500"/>
              <a:buNone/>
            </a:pPr>
            <a:r>
              <a:t/>
            </a:r>
            <a:endParaRPr/>
          </a:p>
        </p:txBody>
      </p:sp>
      <p:sp>
        <p:nvSpPr>
          <p:cNvPr id="131" name="Google Shape;131;p2"/>
          <p:cNvSpPr txBox="1"/>
          <p:nvPr>
            <p:ph idx="5" type="subTitle"/>
          </p:nvPr>
        </p:nvSpPr>
        <p:spPr>
          <a:xfrm>
            <a:off x="2062577" y="3285298"/>
            <a:ext cx="2336400" cy="6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de-DE"/>
              <a:t>Anything finalized yet?</a:t>
            </a:r>
            <a:endParaRPr/>
          </a:p>
          <a:p>
            <a:pPr indent="0" lvl="0" marL="0" rtl="0" algn="ctr">
              <a:lnSpc>
                <a:spcPct val="100000"/>
              </a:lnSpc>
              <a:spcBef>
                <a:spcPts val="0"/>
              </a:spcBef>
              <a:spcAft>
                <a:spcPts val="0"/>
              </a:spcAft>
              <a:buSzPts val="1400"/>
              <a:buNone/>
            </a:pPr>
            <a:r>
              <a:t/>
            </a:r>
            <a:endParaRPr/>
          </a:p>
        </p:txBody>
      </p:sp>
      <p:sp>
        <p:nvSpPr>
          <p:cNvPr id="132" name="Google Shape;132;p2"/>
          <p:cNvSpPr txBox="1"/>
          <p:nvPr>
            <p:ph idx="7" type="title"/>
          </p:nvPr>
        </p:nvSpPr>
        <p:spPr>
          <a:xfrm>
            <a:off x="869502" y="1483463"/>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01</a:t>
            </a:r>
            <a:endParaRPr/>
          </a:p>
        </p:txBody>
      </p:sp>
      <p:sp>
        <p:nvSpPr>
          <p:cNvPr id="133" name="Google Shape;133;p2"/>
          <p:cNvSpPr txBox="1"/>
          <p:nvPr>
            <p:ph idx="8" type="title"/>
          </p:nvPr>
        </p:nvSpPr>
        <p:spPr>
          <a:xfrm>
            <a:off x="4744715" y="14834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02</a:t>
            </a:r>
            <a:endParaRPr/>
          </a:p>
        </p:txBody>
      </p:sp>
      <p:sp>
        <p:nvSpPr>
          <p:cNvPr id="134" name="Google Shape;134;p2"/>
          <p:cNvSpPr txBox="1"/>
          <p:nvPr>
            <p:ph idx="9" type="title"/>
          </p:nvPr>
        </p:nvSpPr>
        <p:spPr>
          <a:xfrm>
            <a:off x="869502" y="29967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03</a:t>
            </a:r>
            <a:endParaRPr/>
          </a:p>
        </p:txBody>
      </p:sp>
      <p:sp>
        <p:nvSpPr>
          <p:cNvPr id="135" name="Google Shape;135;p2"/>
          <p:cNvSpPr txBox="1"/>
          <p:nvPr>
            <p:ph idx="13" type="title"/>
          </p:nvPr>
        </p:nvSpPr>
        <p:spPr>
          <a:xfrm>
            <a:off x="5921340" y="3011129"/>
            <a:ext cx="23364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500"/>
              <a:buFont typeface="Arial"/>
              <a:buNone/>
            </a:pPr>
            <a:r>
              <a:rPr lang="de-DE"/>
              <a:t>Next Steps</a:t>
            </a:r>
            <a:endParaRPr/>
          </a:p>
          <a:p>
            <a:pPr indent="0" lvl="0" marL="0" rtl="0" algn="ctr">
              <a:lnSpc>
                <a:spcPct val="100000"/>
              </a:lnSpc>
              <a:spcBef>
                <a:spcPts val="0"/>
              </a:spcBef>
              <a:spcAft>
                <a:spcPts val="0"/>
              </a:spcAft>
              <a:buSzPts val="2500"/>
              <a:buNone/>
            </a:pPr>
            <a:r>
              <a:t/>
            </a:r>
            <a:endParaRPr/>
          </a:p>
        </p:txBody>
      </p:sp>
      <p:sp>
        <p:nvSpPr>
          <p:cNvPr id="136" name="Google Shape;136;p2"/>
          <p:cNvSpPr txBox="1"/>
          <p:nvPr>
            <p:ph idx="14" type="subTitle"/>
          </p:nvPr>
        </p:nvSpPr>
        <p:spPr>
          <a:xfrm>
            <a:off x="5921365" y="3253373"/>
            <a:ext cx="2336400" cy="6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de-DE"/>
              <a:t>What holds the future?</a:t>
            </a:r>
            <a:endParaRPr/>
          </a:p>
          <a:p>
            <a:pPr indent="0" lvl="0" marL="0" rtl="0" algn="ctr">
              <a:lnSpc>
                <a:spcPct val="100000"/>
              </a:lnSpc>
              <a:spcBef>
                <a:spcPts val="0"/>
              </a:spcBef>
              <a:spcAft>
                <a:spcPts val="0"/>
              </a:spcAft>
              <a:buSzPts val="1400"/>
              <a:buNone/>
            </a:pPr>
            <a:r>
              <a:t/>
            </a:r>
            <a:endParaRPr/>
          </a:p>
        </p:txBody>
      </p:sp>
      <p:sp>
        <p:nvSpPr>
          <p:cNvPr id="137" name="Google Shape;137;p2"/>
          <p:cNvSpPr txBox="1"/>
          <p:nvPr>
            <p:ph idx="15" type="title"/>
          </p:nvPr>
        </p:nvSpPr>
        <p:spPr>
          <a:xfrm>
            <a:off x="4744715" y="29967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500"/>
                                        <p:tgtEl>
                                          <p:spTgt spid="13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500"/>
                                        <p:tgtEl>
                                          <p:spTgt spid="1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500"/>
                                        <p:tgtEl>
                                          <p:spTgt spid="13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0f0e4ce368_0_7"/>
          <p:cNvSpPr txBox="1"/>
          <p:nvPr>
            <p:ph idx="1" type="body"/>
          </p:nvPr>
        </p:nvSpPr>
        <p:spPr>
          <a:xfrm>
            <a:off x="5436175" y="1478575"/>
            <a:ext cx="2945100" cy="322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de-DE"/>
              <a:t>not divided by league but average win rate in total for each year</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de-DE"/>
              <a:t>adjusted y-axis </a:t>
            </a:r>
            <a:endParaRPr/>
          </a:p>
          <a:p>
            <a:pPr indent="-342900" lvl="0" marL="457200" rtl="0" algn="l">
              <a:spcBef>
                <a:spcPts val="0"/>
              </a:spcBef>
              <a:spcAft>
                <a:spcPts val="0"/>
              </a:spcAft>
              <a:buSzPts val="1800"/>
              <a:buChar char="●"/>
            </a:pPr>
            <a:r>
              <a:rPr lang="de-DE"/>
              <a:t>clearer visualization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34" name="Google Shape;334;g10f0e4ce368_0_7"/>
          <p:cNvPicPr preferRelativeResize="0"/>
          <p:nvPr/>
        </p:nvPicPr>
        <p:blipFill>
          <a:blip r:embed="rId3">
            <a:alphaModFix/>
          </a:blip>
          <a:stretch>
            <a:fillRect/>
          </a:stretch>
        </p:blipFill>
        <p:spPr>
          <a:xfrm>
            <a:off x="466050" y="1259900"/>
            <a:ext cx="4598774" cy="3440075"/>
          </a:xfrm>
          <a:prstGeom prst="rect">
            <a:avLst/>
          </a:prstGeom>
          <a:noFill/>
          <a:ln>
            <a:noFill/>
          </a:ln>
        </p:spPr>
      </p:pic>
      <p:sp>
        <p:nvSpPr>
          <p:cNvPr id="335" name="Google Shape;335;g10f0e4ce368_0_7"/>
          <p:cNvSpPr txBox="1"/>
          <p:nvPr>
            <p:ph type="title"/>
          </p:nvPr>
        </p:nvSpPr>
        <p:spPr>
          <a:xfrm>
            <a:off x="466050" y="539750"/>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sz="2000"/>
              <a:t>Home win rate for all leagues by years </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0ca21796ad_1_5"/>
          <p:cNvSpPr txBox="1"/>
          <p:nvPr>
            <p:ph type="title"/>
          </p:nvPr>
        </p:nvSpPr>
        <p:spPr>
          <a:xfrm>
            <a:off x="713250" y="539525"/>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How many goals made/conceded?</a:t>
            </a:r>
            <a:endParaRPr/>
          </a:p>
        </p:txBody>
      </p:sp>
      <p:sp>
        <p:nvSpPr>
          <p:cNvPr id="341" name="Google Shape;341;g10ca21796ad_1_5"/>
          <p:cNvSpPr txBox="1"/>
          <p:nvPr>
            <p:ph idx="1" type="body"/>
          </p:nvPr>
        </p:nvSpPr>
        <p:spPr>
          <a:xfrm>
            <a:off x="3623400" y="1104725"/>
            <a:ext cx="5520600" cy="3221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de-DE"/>
              <a:t>How many goals made at home/away?</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per season and league - Season 2010/2011</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number of home/away goals made for each club</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way more goals made at home than away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2" name="Google Shape;342;g10ca21796ad_1_5"/>
          <p:cNvPicPr preferRelativeResize="0"/>
          <p:nvPr/>
        </p:nvPicPr>
        <p:blipFill>
          <a:blip r:embed="rId3">
            <a:alphaModFix/>
          </a:blip>
          <a:stretch>
            <a:fillRect/>
          </a:stretch>
        </p:blipFill>
        <p:spPr>
          <a:xfrm>
            <a:off x="249850" y="1104725"/>
            <a:ext cx="3849574" cy="2882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0ca21796ad_1_19"/>
          <p:cNvSpPr txBox="1"/>
          <p:nvPr>
            <p:ph type="title"/>
          </p:nvPr>
        </p:nvSpPr>
        <p:spPr>
          <a:xfrm>
            <a:off x="713250" y="539525"/>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How many goals made/conceded?</a:t>
            </a:r>
            <a:endParaRPr/>
          </a:p>
        </p:txBody>
      </p:sp>
      <p:sp>
        <p:nvSpPr>
          <p:cNvPr id="348" name="Google Shape;348;g10ca21796ad_1_19"/>
          <p:cNvSpPr txBox="1"/>
          <p:nvPr>
            <p:ph idx="1" type="body"/>
          </p:nvPr>
        </p:nvSpPr>
        <p:spPr>
          <a:xfrm>
            <a:off x="3623400" y="1104725"/>
            <a:ext cx="5520600" cy="3221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de-DE"/>
              <a:t>How many goals conceded at home/away?</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per season and league - Season 2010/2011</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number of home/away goals conceded for each club</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way more goals conceded away than home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9" name="Google Shape;349;g10ca21796ad_1_19"/>
          <p:cNvPicPr preferRelativeResize="0"/>
          <p:nvPr/>
        </p:nvPicPr>
        <p:blipFill>
          <a:blip r:embed="rId3">
            <a:alphaModFix/>
          </a:blip>
          <a:stretch>
            <a:fillRect/>
          </a:stretch>
        </p:blipFill>
        <p:spPr>
          <a:xfrm>
            <a:off x="249850" y="1104725"/>
            <a:ext cx="3849574" cy="2882624"/>
          </a:xfrm>
          <a:prstGeom prst="rect">
            <a:avLst/>
          </a:prstGeom>
          <a:noFill/>
          <a:ln>
            <a:noFill/>
          </a:ln>
        </p:spPr>
      </p:pic>
      <p:pic>
        <p:nvPicPr>
          <p:cNvPr id="350" name="Google Shape;350;g10ca21796ad_1_19"/>
          <p:cNvPicPr preferRelativeResize="0"/>
          <p:nvPr/>
        </p:nvPicPr>
        <p:blipFill>
          <a:blip r:embed="rId4">
            <a:alphaModFix/>
          </a:blip>
          <a:stretch>
            <a:fillRect/>
          </a:stretch>
        </p:blipFill>
        <p:spPr>
          <a:xfrm>
            <a:off x="268874" y="1104725"/>
            <a:ext cx="3811535" cy="2882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g10ca21796ad_1_26"/>
          <p:cNvSpPr txBox="1"/>
          <p:nvPr>
            <p:ph type="title"/>
          </p:nvPr>
        </p:nvSpPr>
        <p:spPr>
          <a:xfrm>
            <a:off x="713250" y="539525"/>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How many goals made/conceded?</a:t>
            </a:r>
            <a:endParaRPr/>
          </a:p>
        </p:txBody>
      </p:sp>
      <p:sp>
        <p:nvSpPr>
          <p:cNvPr id="356" name="Google Shape;356;g10ca21796ad_1_26"/>
          <p:cNvSpPr txBox="1"/>
          <p:nvPr>
            <p:ph idx="1" type="body"/>
          </p:nvPr>
        </p:nvSpPr>
        <p:spPr>
          <a:xfrm>
            <a:off x="3623400" y="1104725"/>
            <a:ext cx="5520600" cy="3221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de-DE"/>
              <a:t>How many goals made at home/away?</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per season and league - Season 2020/2021</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number of home/away goals made for each club</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way more goals made at home than away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7" name="Google Shape;357;g10ca21796ad_1_26"/>
          <p:cNvPicPr preferRelativeResize="0"/>
          <p:nvPr/>
        </p:nvPicPr>
        <p:blipFill>
          <a:blip r:embed="rId3">
            <a:alphaModFix/>
          </a:blip>
          <a:stretch>
            <a:fillRect/>
          </a:stretch>
        </p:blipFill>
        <p:spPr>
          <a:xfrm>
            <a:off x="249850" y="1104725"/>
            <a:ext cx="3849574" cy="2882624"/>
          </a:xfrm>
          <a:prstGeom prst="rect">
            <a:avLst/>
          </a:prstGeom>
          <a:noFill/>
          <a:ln>
            <a:noFill/>
          </a:ln>
        </p:spPr>
      </p:pic>
      <p:pic>
        <p:nvPicPr>
          <p:cNvPr id="358" name="Google Shape;358;g10ca21796ad_1_26"/>
          <p:cNvPicPr preferRelativeResize="0"/>
          <p:nvPr/>
        </p:nvPicPr>
        <p:blipFill>
          <a:blip r:embed="rId4">
            <a:alphaModFix/>
          </a:blip>
          <a:stretch>
            <a:fillRect/>
          </a:stretch>
        </p:blipFill>
        <p:spPr>
          <a:xfrm>
            <a:off x="249850" y="1104725"/>
            <a:ext cx="3849577" cy="2882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g10ca21796ad_1_33"/>
          <p:cNvSpPr txBox="1"/>
          <p:nvPr>
            <p:ph type="title"/>
          </p:nvPr>
        </p:nvSpPr>
        <p:spPr>
          <a:xfrm>
            <a:off x="713250" y="539525"/>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How many goals made/conceded?</a:t>
            </a:r>
            <a:endParaRPr/>
          </a:p>
        </p:txBody>
      </p:sp>
      <p:sp>
        <p:nvSpPr>
          <p:cNvPr id="364" name="Google Shape;364;g10ca21796ad_1_33"/>
          <p:cNvSpPr txBox="1"/>
          <p:nvPr>
            <p:ph idx="1" type="body"/>
          </p:nvPr>
        </p:nvSpPr>
        <p:spPr>
          <a:xfrm>
            <a:off x="3623400" y="1104725"/>
            <a:ext cx="5520600" cy="3221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SzPts val="1800"/>
              <a:buChar char="-"/>
            </a:pPr>
            <a:r>
              <a:rPr lang="de-DE"/>
              <a:t>How many goals conceded at home/away?</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per season and league - Season 2020/2021</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number of home/away goals conceded for each club</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342900" lvl="0" marL="914400" rtl="0" algn="l">
              <a:spcBef>
                <a:spcPts val="0"/>
              </a:spcBef>
              <a:spcAft>
                <a:spcPts val="0"/>
              </a:spcAft>
              <a:buSzPts val="1800"/>
              <a:buChar char="-"/>
            </a:pPr>
            <a:r>
              <a:rPr lang="de-DE"/>
              <a:t>way more goals conceded away than home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5" name="Google Shape;365;g10ca21796ad_1_33"/>
          <p:cNvPicPr preferRelativeResize="0"/>
          <p:nvPr/>
        </p:nvPicPr>
        <p:blipFill>
          <a:blip r:embed="rId3">
            <a:alphaModFix/>
          </a:blip>
          <a:stretch>
            <a:fillRect/>
          </a:stretch>
        </p:blipFill>
        <p:spPr>
          <a:xfrm>
            <a:off x="249850" y="1104725"/>
            <a:ext cx="3849574" cy="2882624"/>
          </a:xfrm>
          <a:prstGeom prst="rect">
            <a:avLst/>
          </a:prstGeom>
          <a:noFill/>
          <a:ln>
            <a:noFill/>
          </a:ln>
        </p:spPr>
      </p:pic>
      <p:pic>
        <p:nvPicPr>
          <p:cNvPr id="366" name="Google Shape;366;g10ca21796ad_1_33"/>
          <p:cNvPicPr preferRelativeResize="0"/>
          <p:nvPr/>
        </p:nvPicPr>
        <p:blipFill>
          <a:blip r:embed="rId4">
            <a:alphaModFix/>
          </a:blip>
          <a:stretch>
            <a:fillRect/>
          </a:stretch>
        </p:blipFill>
        <p:spPr>
          <a:xfrm>
            <a:off x="268874" y="1104725"/>
            <a:ext cx="3811535" cy="2882626"/>
          </a:xfrm>
          <a:prstGeom prst="rect">
            <a:avLst/>
          </a:prstGeom>
          <a:noFill/>
          <a:ln>
            <a:noFill/>
          </a:ln>
        </p:spPr>
      </p:pic>
      <p:pic>
        <p:nvPicPr>
          <p:cNvPr id="367" name="Google Shape;367;g10ca21796ad_1_33"/>
          <p:cNvPicPr preferRelativeResize="0"/>
          <p:nvPr/>
        </p:nvPicPr>
        <p:blipFill>
          <a:blip r:embed="rId5">
            <a:alphaModFix/>
          </a:blip>
          <a:stretch>
            <a:fillRect/>
          </a:stretch>
        </p:blipFill>
        <p:spPr>
          <a:xfrm>
            <a:off x="287900" y="1104725"/>
            <a:ext cx="3811526" cy="2882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1"/>
          <p:cNvSpPr txBox="1"/>
          <p:nvPr>
            <p:ph type="title"/>
          </p:nvPr>
        </p:nvSpPr>
        <p:spPr>
          <a:xfrm>
            <a:off x="1307805" y="2589675"/>
            <a:ext cx="679420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Next Steps</a:t>
            </a:r>
            <a:endParaRPr/>
          </a:p>
        </p:txBody>
      </p:sp>
      <p:sp>
        <p:nvSpPr>
          <p:cNvPr id="373" name="Google Shape;373;p11"/>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100"/>
              <a:buFont typeface="Arial"/>
              <a:buNone/>
            </a:pPr>
            <a:r>
              <a:rPr lang="de-DE"/>
              <a:t>What holds the future?</a:t>
            </a:r>
            <a:endParaRPr/>
          </a:p>
          <a:p>
            <a:pPr indent="0" lvl="0" marL="0" rtl="0" algn="ctr">
              <a:lnSpc>
                <a:spcPct val="100000"/>
              </a:lnSpc>
              <a:spcBef>
                <a:spcPts val="0"/>
              </a:spcBef>
              <a:spcAft>
                <a:spcPts val="0"/>
              </a:spcAft>
              <a:buSzPts val="2100"/>
              <a:buNone/>
            </a:pPr>
            <a:r>
              <a:t/>
            </a:r>
            <a:endParaRPr/>
          </a:p>
        </p:txBody>
      </p:sp>
      <p:sp>
        <p:nvSpPr>
          <p:cNvPr id="374" name="Google Shape;374;p11"/>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xEl>
                                              <p:pRg end="0" st="0"/>
                                            </p:txEl>
                                          </p:spTgt>
                                        </p:tgtEl>
                                        <p:attrNameLst>
                                          <p:attrName>style.visibility</p:attrName>
                                        </p:attrNameLst>
                                      </p:cBhvr>
                                      <p:to>
                                        <p:strVal val="visible"/>
                                      </p:to>
                                    </p:set>
                                    <p:animEffect filter="fade" transition="in">
                                      <p:cBhvr>
                                        <p:cTn dur="500"/>
                                        <p:tgtEl>
                                          <p:spTgt spid="3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3">
                                            <p:txEl>
                                              <p:pRg end="1" st="1"/>
                                            </p:txEl>
                                          </p:spTgt>
                                        </p:tgtEl>
                                        <p:attrNameLst>
                                          <p:attrName>style.visibility</p:attrName>
                                        </p:attrNameLst>
                                      </p:cBhvr>
                                      <p:to>
                                        <p:strVal val="visible"/>
                                      </p:to>
                                    </p:set>
                                    <p:animEffect filter="fade" transition="in">
                                      <p:cBhvr>
                                        <p:cTn dur="500"/>
                                        <p:tgtEl>
                                          <p:spTgt spid="37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f204585d1_0_137"/>
          <p:cNvSpPr txBox="1"/>
          <p:nvPr>
            <p:ph type="title"/>
          </p:nvPr>
        </p:nvSpPr>
        <p:spPr>
          <a:xfrm>
            <a:off x="365875" y="469850"/>
            <a:ext cx="55230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Questions, Resume</a:t>
            </a:r>
            <a:endParaRPr/>
          </a:p>
        </p:txBody>
      </p:sp>
      <p:sp>
        <p:nvSpPr>
          <p:cNvPr id="380" name="Google Shape;380;g10f204585d1_0_137"/>
          <p:cNvSpPr txBox="1"/>
          <p:nvPr/>
        </p:nvSpPr>
        <p:spPr>
          <a:xfrm>
            <a:off x="1001475" y="1303975"/>
            <a:ext cx="6072000" cy="384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t/>
            </a:r>
            <a:endParaRPr sz="1300">
              <a:solidFill>
                <a:schemeClr val="lt1"/>
              </a:solidFill>
              <a:latin typeface="Anaheim"/>
              <a:ea typeface="Anaheim"/>
              <a:cs typeface="Anaheim"/>
              <a:sym typeface="Anaheim"/>
            </a:endParaRPr>
          </a:p>
        </p:txBody>
      </p:sp>
      <p:grpSp>
        <p:nvGrpSpPr>
          <p:cNvPr id="381" name="Google Shape;381;g10f204585d1_0_137"/>
          <p:cNvGrpSpPr/>
          <p:nvPr/>
        </p:nvGrpSpPr>
        <p:grpSpPr>
          <a:xfrm>
            <a:off x="7282669" y="3803249"/>
            <a:ext cx="1098668" cy="679187"/>
            <a:chOff x="1922450" y="2093000"/>
            <a:chExt cx="353975" cy="245575"/>
          </a:xfrm>
        </p:grpSpPr>
        <p:sp>
          <p:nvSpPr>
            <p:cNvPr id="382" name="Google Shape;382;g10f204585d1_0_137"/>
            <p:cNvSpPr/>
            <p:nvPr/>
          </p:nvSpPr>
          <p:spPr>
            <a:xfrm>
              <a:off x="1922450" y="2093000"/>
              <a:ext cx="353975" cy="211450"/>
            </a:xfrm>
            <a:custGeom>
              <a:rect b="b" l="l" r="r" t="t"/>
              <a:pathLst>
                <a:path extrusionOk="0" h="8458" w="14159">
                  <a:moveTo>
                    <a:pt x="1401" y="429"/>
                  </a:moveTo>
                  <a:lnTo>
                    <a:pt x="1660" y="696"/>
                  </a:lnTo>
                  <a:lnTo>
                    <a:pt x="1116" y="1241"/>
                  </a:lnTo>
                  <a:lnTo>
                    <a:pt x="1000" y="1116"/>
                  </a:lnTo>
                  <a:cubicBezTo>
                    <a:pt x="875" y="812"/>
                    <a:pt x="759" y="598"/>
                    <a:pt x="661" y="429"/>
                  </a:cubicBezTo>
                  <a:close/>
                  <a:moveTo>
                    <a:pt x="3105" y="429"/>
                  </a:moveTo>
                  <a:lnTo>
                    <a:pt x="3364" y="696"/>
                  </a:lnTo>
                  <a:lnTo>
                    <a:pt x="2819" y="1241"/>
                  </a:lnTo>
                  <a:lnTo>
                    <a:pt x="2275" y="696"/>
                  </a:lnTo>
                  <a:lnTo>
                    <a:pt x="2543" y="429"/>
                  </a:lnTo>
                  <a:close/>
                  <a:moveTo>
                    <a:pt x="4800" y="429"/>
                  </a:moveTo>
                  <a:lnTo>
                    <a:pt x="5068" y="696"/>
                  </a:lnTo>
                  <a:lnTo>
                    <a:pt x="4523" y="1241"/>
                  </a:lnTo>
                  <a:lnTo>
                    <a:pt x="3979" y="696"/>
                  </a:lnTo>
                  <a:lnTo>
                    <a:pt x="4247" y="429"/>
                  </a:lnTo>
                  <a:close/>
                  <a:moveTo>
                    <a:pt x="6504" y="429"/>
                  </a:moveTo>
                  <a:lnTo>
                    <a:pt x="6771" y="696"/>
                  </a:lnTo>
                  <a:lnTo>
                    <a:pt x="6227" y="1241"/>
                  </a:lnTo>
                  <a:lnTo>
                    <a:pt x="5683" y="696"/>
                  </a:lnTo>
                  <a:lnTo>
                    <a:pt x="5951" y="429"/>
                  </a:lnTo>
                  <a:close/>
                  <a:moveTo>
                    <a:pt x="8208" y="429"/>
                  </a:moveTo>
                  <a:lnTo>
                    <a:pt x="8475" y="696"/>
                  </a:lnTo>
                  <a:lnTo>
                    <a:pt x="7931" y="1241"/>
                  </a:lnTo>
                  <a:lnTo>
                    <a:pt x="7387" y="696"/>
                  </a:lnTo>
                  <a:lnTo>
                    <a:pt x="7655" y="429"/>
                  </a:lnTo>
                  <a:close/>
                  <a:moveTo>
                    <a:pt x="9912" y="429"/>
                  </a:moveTo>
                  <a:lnTo>
                    <a:pt x="10179" y="696"/>
                  </a:lnTo>
                  <a:lnTo>
                    <a:pt x="9635" y="1241"/>
                  </a:lnTo>
                  <a:lnTo>
                    <a:pt x="9091" y="696"/>
                  </a:lnTo>
                  <a:lnTo>
                    <a:pt x="9350" y="429"/>
                  </a:lnTo>
                  <a:close/>
                  <a:moveTo>
                    <a:pt x="11616" y="429"/>
                  </a:moveTo>
                  <a:lnTo>
                    <a:pt x="11883" y="696"/>
                  </a:lnTo>
                  <a:lnTo>
                    <a:pt x="11339" y="1241"/>
                  </a:lnTo>
                  <a:lnTo>
                    <a:pt x="10795" y="696"/>
                  </a:lnTo>
                  <a:lnTo>
                    <a:pt x="11054" y="429"/>
                  </a:lnTo>
                  <a:close/>
                  <a:moveTo>
                    <a:pt x="13489" y="429"/>
                  </a:moveTo>
                  <a:cubicBezTo>
                    <a:pt x="13453" y="491"/>
                    <a:pt x="13409" y="563"/>
                    <a:pt x="13373" y="643"/>
                  </a:cubicBezTo>
                  <a:cubicBezTo>
                    <a:pt x="13302" y="777"/>
                    <a:pt x="13230" y="937"/>
                    <a:pt x="13150" y="1125"/>
                  </a:cubicBezTo>
                  <a:lnTo>
                    <a:pt x="13043" y="1241"/>
                  </a:lnTo>
                  <a:lnTo>
                    <a:pt x="12499" y="696"/>
                  </a:lnTo>
                  <a:lnTo>
                    <a:pt x="12757" y="429"/>
                  </a:lnTo>
                  <a:close/>
                  <a:moveTo>
                    <a:pt x="1963" y="1000"/>
                  </a:moveTo>
                  <a:lnTo>
                    <a:pt x="2507" y="1544"/>
                  </a:lnTo>
                  <a:lnTo>
                    <a:pt x="1963" y="2088"/>
                  </a:lnTo>
                  <a:lnTo>
                    <a:pt x="1419" y="1544"/>
                  </a:lnTo>
                  <a:lnTo>
                    <a:pt x="1963" y="1000"/>
                  </a:lnTo>
                  <a:close/>
                  <a:moveTo>
                    <a:pt x="3667" y="1000"/>
                  </a:moveTo>
                  <a:lnTo>
                    <a:pt x="4220" y="1544"/>
                  </a:lnTo>
                  <a:lnTo>
                    <a:pt x="3667" y="2088"/>
                  </a:lnTo>
                  <a:lnTo>
                    <a:pt x="3123" y="1544"/>
                  </a:lnTo>
                  <a:lnTo>
                    <a:pt x="3667" y="1000"/>
                  </a:lnTo>
                  <a:close/>
                  <a:moveTo>
                    <a:pt x="5371" y="1000"/>
                  </a:moveTo>
                  <a:lnTo>
                    <a:pt x="5915" y="1544"/>
                  </a:lnTo>
                  <a:lnTo>
                    <a:pt x="5371" y="2088"/>
                  </a:lnTo>
                  <a:lnTo>
                    <a:pt x="4827" y="1544"/>
                  </a:lnTo>
                  <a:lnTo>
                    <a:pt x="5371" y="1000"/>
                  </a:lnTo>
                  <a:close/>
                  <a:moveTo>
                    <a:pt x="7075" y="1000"/>
                  </a:moveTo>
                  <a:lnTo>
                    <a:pt x="7619" y="1544"/>
                  </a:lnTo>
                  <a:lnTo>
                    <a:pt x="7075" y="2088"/>
                  </a:lnTo>
                  <a:lnTo>
                    <a:pt x="6531" y="1544"/>
                  </a:lnTo>
                  <a:lnTo>
                    <a:pt x="7075" y="1000"/>
                  </a:lnTo>
                  <a:close/>
                  <a:moveTo>
                    <a:pt x="8779" y="1000"/>
                  </a:moveTo>
                  <a:lnTo>
                    <a:pt x="9323" y="1544"/>
                  </a:lnTo>
                  <a:lnTo>
                    <a:pt x="8779" y="2088"/>
                  </a:lnTo>
                  <a:lnTo>
                    <a:pt x="8235" y="1544"/>
                  </a:lnTo>
                  <a:lnTo>
                    <a:pt x="8779" y="1000"/>
                  </a:lnTo>
                  <a:close/>
                  <a:moveTo>
                    <a:pt x="10483" y="1000"/>
                  </a:moveTo>
                  <a:lnTo>
                    <a:pt x="11027" y="1544"/>
                  </a:lnTo>
                  <a:lnTo>
                    <a:pt x="10483" y="2088"/>
                  </a:lnTo>
                  <a:lnTo>
                    <a:pt x="9938" y="1544"/>
                  </a:lnTo>
                  <a:lnTo>
                    <a:pt x="10483" y="1000"/>
                  </a:lnTo>
                  <a:close/>
                  <a:moveTo>
                    <a:pt x="12187" y="1000"/>
                  </a:moveTo>
                  <a:lnTo>
                    <a:pt x="12731" y="1544"/>
                  </a:lnTo>
                  <a:lnTo>
                    <a:pt x="12187" y="2088"/>
                  </a:lnTo>
                  <a:lnTo>
                    <a:pt x="11642" y="1544"/>
                  </a:lnTo>
                  <a:lnTo>
                    <a:pt x="12187" y="1000"/>
                  </a:lnTo>
                  <a:close/>
                  <a:moveTo>
                    <a:pt x="1276" y="2017"/>
                  </a:moveTo>
                  <a:lnTo>
                    <a:pt x="1660" y="2400"/>
                  </a:lnTo>
                  <a:lnTo>
                    <a:pt x="1419" y="2641"/>
                  </a:lnTo>
                  <a:cubicBezTo>
                    <a:pt x="1374" y="2427"/>
                    <a:pt x="1330" y="2213"/>
                    <a:pt x="1276" y="2017"/>
                  </a:cubicBezTo>
                  <a:close/>
                  <a:moveTo>
                    <a:pt x="12873" y="2026"/>
                  </a:moveTo>
                  <a:lnTo>
                    <a:pt x="12873" y="2026"/>
                  </a:lnTo>
                  <a:cubicBezTo>
                    <a:pt x="12820" y="2213"/>
                    <a:pt x="12775" y="2427"/>
                    <a:pt x="12731" y="2641"/>
                  </a:cubicBezTo>
                  <a:lnTo>
                    <a:pt x="12499" y="2400"/>
                  </a:lnTo>
                  <a:lnTo>
                    <a:pt x="12873" y="2026"/>
                  </a:lnTo>
                  <a:close/>
                  <a:moveTo>
                    <a:pt x="2819" y="1856"/>
                  </a:moveTo>
                  <a:lnTo>
                    <a:pt x="3364" y="2400"/>
                  </a:lnTo>
                  <a:lnTo>
                    <a:pt x="2819" y="2945"/>
                  </a:lnTo>
                  <a:lnTo>
                    <a:pt x="2275" y="2400"/>
                  </a:lnTo>
                  <a:lnTo>
                    <a:pt x="2819" y="1856"/>
                  </a:lnTo>
                  <a:close/>
                  <a:moveTo>
                    <a:pt x="4523" y="1856"/>
                  </a:moveTo>
                  <a:lnTo>
                    <a:pt x="5068" y="2400"/>
                  </a:lnTo>
                  <a:lnTo>
                    <a:pt x="4523" y="2945"/>
                  </a:lnTo>
                  <a:lnTo>
                    <a:pt x="3979" y="2400"/>
                  </a:lnTo>
                  <a:lnTo>
                    <a:pt x="4523" y="1856"/>
                  </a:lnTo>
                  <a:close/>
                  <a:moveTo>
                    <a:pt x="6227" y="1856"/>
                  </a:moveTo>
                  <a:lnTo>
                    <a:pt x="6771" y="2400"/>
                  </a:lnTo>
                  <a:lnTo>
                    <a:pt x="6227" y="2945"/>
                  </a:lnTo>
                  <a:lnTo>
                    <a:pt x="5683" y="2400"/>
                  </a:lnTo>
                  <a:lnTo>
                    <a:pt x="6227" y="1856"/>
                  </a:lnTo>
                  <a:close/>
                  <a:moveTo>
                    <a:pt x="7931" y="1856"/>
                  </a:moveTo>
                  <a:lnTo>
                    <a:pt x="8475" y="2400"/>
                  </a:lnTo>
                  <a:lnTo>
                    <a:pt x="7931" y="2945"/>
                  </a:lnTo>
                  <a:lnTo>
                    <a:pt x="7387" y="2400"/>
                  </a:lnTo>
                  <a:lnTo>
                    <a:pt x="7931" y="1856"/>
                  </a:lnTo>
                  <a:close/>
                  <a:moveTo>
                    <a:pt x="9635" y="1856"/>
                  </a:moveTo>
                  <a:lnTo>
                    <a:pt x="10179" y="2400"/>
                  </a:lnTo>
                  <a:lnTo>
                    <a:pt x="9635" y="2945"/>
                  </a:lnTo>
                  <a:lnTo>
                    <a:pt x="9091" y="2400"/>
                  </a:lnTo>
                  <a:lnTo>
                    <a:pt x="9635" y="1856"/>
                  </a:lnTo>
                  <a:close/>
                  <a:moveTo>
                    <a:pt x="11339" y="1856"/>
                  </a:moveTo>
                  <a:lnTo>
                    <a:pt x="11883" y="2400"/>
                  </a:lnTo>
                  <a:lnTo>
                    <a:pt x="11339" y="2945"/>
                  </a:lnTo>
                  <a:lnTo>
                    <a:pt x="10795" y="2400"/>
                  </a:lnTo>
                  <a:lnTo>
                    <a:pt x="11339" y="1856"/>
                  </a:lnTo>
                  <a:close/>
                  <a:moveTo>
                    <a:pt x="1972" y="2704"/>
                  </a:moveTo>
                  <a:lnTo>
                    <a:pt x="2516" y="3248"/>
                  </a:lnTo>
                  <a:lnTo>
                    <a:pt x="1972" y="3792"/>
                  </a:lnTo>
                  <a:lnTo>
                    <a:pt x="1544" y="3364"/>
                  </a:lnTo>
                  <a:cubicBezTo>
                    <a:pt x="1526" y="3301"/>
                    <a:pt x="1517" y="3230"/>
                    <a:pt x="1508" y="3168"/>
                  </a:cubicBezTo>
                  <a:lnTo>
                    <a:pt x="1972" y="2704"/>
                  </a:lnTo>
                  <a:close/>
                  <a:moveTo>
                    <a:pt x="3667" y="2704"/>
                  </a:moveTo>
                  <a:lnTo>
                    <a:pt x="4220" y="3248"/>
                  </a:lnTo>
                  <a:lnTo>
                    <a:pt x="3667" y="3792"/>
                  </a:lnTo>
                  <a:lnTo>
                    <a:pt x="3123" y="3248"/>
                  </a:lnTo>
                  <a:lnTo>
                    <a:pt x="3667" y="2704"/>
                  </a:lnTo>
                  <a:close/>
                  <a:moveTo>
                    <a:pt x="5371" y="2704"/>
                  </a:moveTo>
                  <a:lnTo>
                    <a:pt x="5915" y="3248"/>
                  </a:lnTo>
                  <a:lnTo>
                    <a:pt x="5371" y="3792"/>
                  </a:lnTo>
                  <a:lnTo>
                    <a:pt x="4827" y="3248"/>
                  </a:lnTo>
                  <a:lnTo>
                    <a:pt x="5371" y="2704"/>
                  </a:lnTo>
                  <a:close/>
                  <a:moveTo>
                    <a:pt x="7075" y="2704"/>
                  </a:moveTo>
                  <a:lnTo>
                    <a:pt x="7619" y="3248"/>
                  </a:lnTo>
                  <a:lnTo>
                    <a:pt x="7075" y="3792"/>
                  </a:lnTo>
                  <a:lnTo>
                    <a:pt x="6531" y="3248"/>
                  </a:lnTo>
                  <a:lnTo>
                    <a:pt x="7075" y="2704"/>
                  </a:lnTo>
                  <a:close/>
                  <a:moveTo>
                    <a:pt x="8779" y="2704"/>
                  </a:moveTo>
                  <a:lnTo>
                    <a:pt x="9323" y="3248"/>
                  </a:lnTo>
                  <a:lnTo>
                    <a:pt x="8779" y="3792"/>
                  </a:lnTo>
                  <a:lnTo>
                    <a:pt x="8235" y="3248"/>
                  </a:lnTo>
                  <a:lnTo>
                    <a:pt x="8779" y="2704"/>
                  </a:lnTo>
                  <a:close/>
                  <a:moveTo>
                    <a:pt x="10483" y="2704"/>
                  </a:moveTo>
                  <a:lnTo>
                    <a:pt x="11027" y="3248"/>
                  </a:lnTo>
                  <a:lnTo>
                    <a:pt x="10483" y="3792"/>
                  </a:lnTo>
                  <a:lnTo>
                    <a:pt x="9938" y="3248"/>
                  </a:lnTo>
                  <a:lnTo>
                    <a:pt x="10483" y="2704"/>
                  </a:lnTo>
                  <a:close/>
                  <a:moveTo>
                    <a:pt x="12187" y="2704"/>
                  </a:moveTo>
                  <a:lnTo>
                    <a:pt x="12642" y="3159"/>
                  </a:lnTo>
                  <a:cubicBezTo>
                    <a:pt x="12633" y="3230"/>
                    <a:pt x="12624" y="3301"/>
                    <a:pt x="12615" y="3373"/>
                  </a:cubicBezTo>
                  <a:lnTo>
                    <a:pt x="12187" y="3792"/>
                  </a:lnTo>
                  <a:lnTo>
                    <a:pt x="11642" y="3248"/>
                  </a:lnTo>
                  <a:lnTo>
                    <a:pt x="12187" y="2704"/>
                  </a:lnTo>
                  <a:close/>
                  <a:moveTo>
                    <a:pt x="2819" y="3560"/>
                  </a:moveTo>
                  <a:lnTo>
                    <a:pt x="3364" y="4104"/>
                  </a:lnTo>
                  <a:lnTo>
                    <a:pt x="2819" y="4648"/>
                  </a:lnTo>
                  <a:lnTo>
                    <a:pt x="2275" y="4104"/>
                  </a:lnTo>
                  <a:lnTo>
                    <a:pt x="2819" y="3560"/>
                  </a:lnTo>
                  <a:close/>
                  <a:moveTo>
                    <a:pt x="4523" y="3560"/>
                  </a:moveTo>
                  <a:lnTo>
                    <a:pt x="5068" y="4104"/>
                  </a:lnTo>
                  <a:lnTo>
                    <a:pt x="4523" y="4648"/>
                  </a:lnTo>
                  <a:lnTo>
                    <a:pt x="3979" y="4104"/>
                  </a:lnTo>
                  <a:lnTo>
                    <a:pt x="4523" y="3560"/>
                  </a:lnTo>
                  <a:close/>
                  <a:moveTo>
                    <a:pt x="6227" y="3560"/>
                  </a:moveTo>
                  <a:lnTo>
                    <a:pt x="6771" y="4104"/>
                  </a:lnTo>
                  <a:lnTo>
                    <a:pt x="6227" y="4648"/>
                  </a:lnTo>
                  <a:lnTo>
                    <a:pt x="5683" y="4104"/>
                  </a:lnTo>
                  <a:lnTo>
                    <a:pt x="6227" y="3560"/>
                  </a:lnTo>
                  <a:close/>
                  <a:moveTo>
                    <a:pt x="7931" y="3560"/>
                  </a:moveTo>
                  <a:lnTo>
                    <a:pt x="8475" y="4104"/>
                  </a:lnTo>
                  <a:lnTo>
                    <a:pt x="7931" y="4648"/>
                  </a:lnTo>
                  <a:lnTo>
                    <a:pt x="7387" y="4104"/>
                  </a:lnTo>
                  <a:lnTo>
                    <a:pt x="7931" y="3560"/>
                  </a:lnTo>
                  <a:close/>
                  <a:moveTo>
                    <a:pt x="9635" y="3560"/>
                  </a:moveTo>
                  <a:lnTo>
                    <a:pt x="10179" y="4104"/>
                  </a:lnTo>
                  <a:lnTo>
                    <a:pt x="9635" y="4648"/>
                  </a:lnTo>
                  <a:lnTo>
                    <a:pt x="9091" y="4104"/>
                  </a:lnTo>
                  <a:lnTo>
                    <a:pt x="9635" y="3560"/>
                  </a:lnTo>
                  <a:close/>
                  <a:moveTo>
                    <a:pt x="11339" y="3560"/>
                  </a:moveTo>
                  <a:lnTo>
                    <a:pt x="11883" y="4104"/>
                  </a:lnTo>
                  <a:lnTo>
                    <a:pt x="11339" y="4648"/>
                  </a:lnTo>
                  <a:lnTo>
                    <a:pt x="10795" y="4104"/>
                  </a:lnTo>
                  <a:lnTo>
                    <a:pt x="11339" y="3560"/>
                  </a:lnTo>
                  <a:close/>
                  <a:moveTo>
                    <a:pt x="1972" y="4408"/>
                  </a:moveTo>
                  <a:lnTo>
                    <a:pt x="2516" y="4952"/>
                  </a:lnTo>
                  <a:lnTo>
                    <a:pt x="1999" y="5469"/>
                  </a:lnTo>
                  <a:lnTo>
                    <a:pt x="1722" y="5184"/>
                  </a:lnTo>
                  <a:cubicBezTo>
                    <a:pt x="1704" y="5014"/>
                    <a:pt x="1695" y="4854"/>
                    <a:pt x="1686" y="4693"/>
                  </a:cubicBezTo>
                  <a:lnTo>
                    <a:pt x="1972" y="4408"/>
                  </a:lnTo>
                  <a:close/>
                  <a:moveTo>
                    <a:pt x="12187" y="4408"/>
                  </a:moveTo>
                  <a:lnTo>
                    <a:pt x="12463" y="4684"/>
                  </a:lnTo>
                  <a:cubicBezTo>
                    <a:pt x="12454" y="4854"/>
                    <a:pt x="12445" y="5023"/>
                    <a:pt x="12427" y="5193"/>
                  </a:cubicBezTo>
                  <a:lnTo>
                    <a:pt x="12151" y="5469"/>
                  </a:lnTo>
                  <a:lnTo>
                    <a:pt x="11642" y="4952"/>
                  </a:lnTo>
                  <a:lnTo>
                    <a:pt x="12187" y="4408"/>
                  </a:lnTo>
                  <a:close/>
                  <a:moveTo>
                    <a:pt x="7075" y="4408"/>
                  </a:moveTo>
                  <a:lnTo>
                    <a:pt x="7619" y="4952"/>
                  </a:lnTo>
                  <a:lnTo>
                    <a:pt x="7075" y="5496"/>
                  </a:lnTo>
                  <a:lnTo>
                    <a:pt x="6531" y="4952"/>
                  </a:lnTo>
                  <a:lnTo>
                    <a:pt x="7075" y="4408"/>
                  </a:lnTo>
                  <a:close/>
                  <a:moveTo>
                    <a:pt x="8779" y="4408"/>
                  </a:moveTo>
                  <a:lnTo>
                    <a:pt x="9323" y="4952"/>
                  </a:lnTo>
                  <a:lnTo>
                    <a:pt x="8779" y="5496"/>
                  </a:lnTo>
                  <a:lnTo>
                    <a:pt x="8235" y="4952"/>
                  </a:lnTo>
                  <a:lnTo>
                    <a:pt x="8779" y="4408"/>
                  </a:lnTo>
                  <a:close/>
                  <a:moveTo>
                    <a:pt x="10483" y="4408"/>
                  </a:moveTo>
                  <a:lnTo>
                    <a:pt x="11027" y="4952"/>
                  </a:lnTo>
                  <a:lnTo>
                    <a:pt x="10483" y="5496"/>
                  </a:lnTo>
                  <a:lnTo>
                    <a:pt x="9938" y="4952"/>
                  </a:lnTo>
                  <a:lnTo>
                    <a:pt x="10483" y="4408"/>
                  </a:lnTo>
                  <a:close/>
                  <a:moveTo>
                    <a:pt x="11339" y="5264"/>
                  </a:moveTo>
                  <a:lnTo>
                    <a:pt x="11848" y="5773"/>
                  </a:lnTo>
                  <a:lnTo>
                    <a:pt x="11303" y="6317"/>
                  </a:lnTo>
                  <a:lnTo>
                    <a:pt x="10795" y="5808"/>
                  </a:lnTo>
                  <a:lnTo>
                    <a:pt x="11339" y="5264"/>
                  </a:lnTo>
                  <a:close/>
                  <a:moveTo>
                    <a:pt x="7931" y="5264"/>
                  </a:moveTo>
                  <a:lnTo>
                    <a:pt x="8475" y="5808"/>
                  </a:lnTo>
                  <a:lnTo>
                    <a:pt x="7931" y="6352"/>
                  </a:lnTo>
                  <a:lnTo>
                    <a:pt x="7387" y="5808"/>
                  </a:lnTo>
                  <a:lnTo>
                    <a:pt x="7931" y="5264"/>
                  </a:lnTo>
                  <a:close/>
                  <a:moveTo>
                    <a:pt x="9635" y="5264"/>
                  </a:moveTo>
                  <a:lnTo>
                    <a:pt x="10179" y="5808"/>
                  </a:lnTo>
                  <a:lnTo>
                    <a:pt x="9635" y="6352"/>
                  </a:lnTo>
                  <a:lnTo>
                    <a:pt x="9091" y="5808"/>
                  </a:lnTo>
                  <a:lnTo>
                    <a:pt x="9635" y="5264"/>
                  </a:lnTo>
                  <a:close/>
                  <a:moveTo>
                    <a:pt x="8779" y="6111"/>
                  </a:moveTo>
                  <a:lnTo>
                    <a:pt x="9323" y="6656"/>
                  </a:lnTo>
                  <a:lnTo>
                    <a:pt x="9100" y="6888"/>
                  </a:lnTo>
                  <a:lnTo>
                    <a:pt x="8466" y="6888"/>
                  </a:lnTo>
                  <a:lnTo>
                    <a:pt x="8235" y="6656"/>
                  </a:lnTo>
                  <a:lnTo>
                    <a:pt x="8779" y="6111"/>
                  </a:lnTo>
                  <a:close/>
                  <a:moveTo>
                    <a:pt x="10483" y="6111"/>
                  </a:moveTo>
                  <a:lnTo>
                    <a:pt x="11000" y="6629"/>
                  </a:lnTo>
                  <a:lnTo>
                    <a:pt x="10732" y="6888"/>
                  </a:lnTo>
                  <a:lnTo>
                    <a:pt x="10161" y="6888"/>
                  </a:lnTo>
                  <a:lnTo>
                    <a:pt x="9938" y="6656"/>
                  </a:lnTo>
                  <a:lnTo>
                    <a:pt x="10483" y="6111"/>
                  </a:lnTo>
                  <a:close/>
                  <a:moveTo>
                    <a:pt x="12151" y="6076"/>
                  </a:moveTo>
                  <a:lnTo>
                    <a:pt x="12383" y="6317"/>
                  </a:lnTo>
                  <a:cubicBezTo>
                    <a:pt x="12383" y="6495"/>
                    <a:pt x="12383" y="6691"/>
                    <a:pt x="12383" y="6888"/>
                  </a:cubicBezTo>
                  <a:lnTo>
                    <a:pt x="11865" y="6888"/>
                  </a:lnTo>
                  <a:lnTo>
                    <a:pt x="11607" y="6629"/>
                  </a:lnTo>
                  <a:lnTo>
                    <a:pt x="12151" y="6076"/>
                  </a:lnTo>
                  <a:close/>
                  <a:moveTo>
                    <a:pt x="429" y="911"/>
                  </a:moveTo>
                  <a:cubicBezTo>
                    <a:pt x="509" y="1062"/>
                    <a:pt x="589" y="1267"/>
                    <a:pt x="678" y="1517"/>
                  </a:cubicBezTo>
                  <a:cubicBezTo>
                    <a:pt x="1214" y="3087"/>
                    <a:pt x="1330" y="5344"/>
                    <a:pt x="1339" y="7004"/>
                  </a:cubicBezTo>
                  <a:lnTo>
                    <a:pt x="429" y="7771"/>
                  </a:lnTo>
                  <a:lnTo>
                    <a:pt x="429" y="911"/>
                  </a:lnTo>
                  <a:close/>
                  <a:moveTo>
                    <a:pt x="13721" y="911"/>
                  </a:moveTo>
                  <a:lnTo>
                    <a:pt x="13721" y="7771"/>
                  </a:lnTo>
                  <a:lnTo>
                    <a:pt x="12811" y="7004"/>
                  </a:lnTo>
                  <a:cubicBezTo>
                    <a:pt x="12820" y="5389"/>
                    <a:pt x="12936" y="3176"/>
                    <a:pt x="13444" y="1606"/>
                  </a:cubicBezTo>
                  <a:cubicBezTo>
                    <a:pt x="13534" y="1312"/>
                    <a:pt x="13632" y="1080"/>
                    <a:pt x="13721" y="911"/>
                  </a:cubicBezTo>
                  <a:close/>
                  <a:moveTo>
                    <a:pt x="161" y="1"/>
                  </a:moveTo>
                  <a:cubicBezTo>
                    <a:pt x="161" y="1"/>
                    <a:pt x="161" y="10"/>
                    <a:pt x="152" y="10"/>
                  </a:cubicBezTo>
                  <a:lnTo>
                    <a:pt x="134" y="10"/>
                  </a:lnTo>
                  <a:cubicBezTo>
                    <a:pt x="134" y="18"/>
                    <a:pt x="125" y="18"/>
                    <a:pt x="125" y="18"/>
                  </a:cubicBezTo>
                  <a:lnTo>
                    <a:pt x="116" y="18"/>
                  </a:lnTo>
                  <a:lnTo>
                    <a:pt x="107" y="27"/>
                  </a:lnTo>
                  <a:cubicBezTo>
                    <a:pt x="107" y="27"/>
                    <a:pt x="99" y="27"/>
                    <a:pt x="99" y="36"/>
                  </a:cubicBezTo>
                  <a:lnTo>
                    <a:pt x="90" y="36"/>
                  </a:lnTo>
                  <a:cubicBezTo>
                    <a:pt x="90" y="36"/>
                    <a:pt x="90" y="45"/>
                    <a:pt x="81" y="45"/>
                  </a:cubicBezTo>
                  <a:cubicBezTo>
                    <a:pt x="81" y="45"/>
                    <a:pt x="81" y="45"/>
                    <a:pt x="72" y="54"/>
                  </a:cubicBezTo>
                  <a:lnTo>
                    <a:pt x="63" y="54"/>
                  </a:lnTo>
                  <a:lnTo>
                    <a:pt x="54" y="63"/>
                  </a:lnTo>
                  <a:cubicBezTo>
                    <a:pt x="54" y="72"/>
                    <a:pt x="54" y="72"/>
                    <a:pt x="54" y="72"/>
                  </a:cubicBezTo>
                  <a:cubicBezTo>
                    <a:pt x="45" y="72"/>
                    <a:pt x="45" y="81"/>
                    <a:pt x="45" y="81"/>
                  </a:cubicBezTo>
                  <a:cubicBezTo>
                    <a:pt x="45" y="81"/>
                    <a:pt x="36" y="81"/>
                    <a:pt x="36" y="90"/>
                  </a:cubicBezTo>
                  <a:cubicBezTo>
                    <a:pt x="36" y="90"/>
                    <a:pt x="36" y="99"/>
                    <a:pt x="27" y="99"/>
                  </a:cubicBezTo>
                  <a:cubicBezTo>
                    <a:pt x="27" y="99"/>
                    <a:pt x="27" y="108"/>
                    <a:pt x="27" y="108"/>
                  </a:cubicBezTo>
                  <a:cubicBezTo>
                    <a:pt x="27" y="108"/>
                    <a:pt x="18" y="117"/>
                    <a:pt x="18" y="117"/>
                  </a:cubicBezTo>
                  <a:lnTo>
                    <a:pt x="18" y="126"/>
                  </a:lnTo>
                  <a:cubicBezTo>
                    <a:pt x="18" y="126"/>
                    <a:pt x="9" y="134"/>
                    <a:pt x="9" y="134"/>
                  </a:cubicBezTo>
                  <a:cubicBezTo>
                    <a:pt x="9" y="134"/>
                    <a:pt x="9" y="143"/>
                    <a:pt x="9" y="143"/>
                  </a:cubicBezTo>
                  <a:cubicBezTo>
                    <a:pt x="9" y="143"/>
                    <a:pt x="9" y="152"/>
                    <a:pt x="9" y="152"/>
                  </a:cubicBezTo>
                  <a:cubicBezTo>
                    <a:pt x="0" y="161"/>
                    <a:pt x="0" y="161"/>
                    <a:pt x="0" y="161"/>
                  </a:cubicBezTo>
                  <a:cubicBezTo>
                    <a:pt x="0" y="170"/>
                    <a:pt x="0" y="170"/>
                    <a:pt x="0" y="179"/>
                  </a:cubicBezTo>
                  <a:cubicBezTo>
                    <a:pt x="0" y="179"/>
                    <a:pt x="0" y="179"/>
                    <a:pt x="0" y="188"/>
                  </a:cubicBezTo>
                  <a:cubicBezTo>
                    <a:pt x="0" y="188"/>
                    <a:pt x="0" y="188"/>
                    <a:pt x="0" y="197"/>
                  </a:cubicBezTo>
                  <a:lnTo>
                    <a:pt x="0" y="8235"/>
                  </a:lnTo>
                  <a:cubicBezTo>
                    <a:pt x="0" y="8324"/>
                    <a:pt x="45" y="8404"/>
                    <a:pt x="125" y="8431"/>
                  </a:cubicBezTo>
                  <a:cubicBezTo>
                    <a:pt x="153" y="8448"/>
                    <a:pt x="185" y="8456"/>
                    <a:pt x="217" y="8456"/>
                  </a:cubicBezTo>
                  <a:cubicBezTo>
                    <a:pt x="268" y="8456"/>
                    <a:pt x="319" y="8437"/>
                    <a:pt x="357" y="8404"/>
                  </a:cubicBezTo>
                  <a:lnTo>
                    <a:pt x="1633" y="7316"/>
                  </a:lnTo>
                  <a:lnTo>
                    <a:pt x="2150" y="7316"/>
                  </a:lnTo>
                  <a:cubicBezTo>
                    <a:pt x="2159" y="7244"/>
                    <a:pt x="2177" y="7173"/>
                    <a:pt x="2186" y="7102"/>
                  </a:cubicBezTo>
                  <a:cubicBezTo>
                    <a:pt x="2204" y="7048"/>
                    <a:pt x="2222" y="6995"/>
                    <a:pt x="2231" y="6941"/>
                  </a:cubicBezTo>
                  <a:cubicBezTo>
                    <a:pt x="2240" y="6923"/>
                    <a:pt x="2248" y="6897"/>
                    <a:pt x="2248" y="6888"/>
                  </a:cubicBezTo>
                  <a:lnTo>
                    <a:pt x="1776" y="6888"/>
                  </a:lnTo>
                  <a:cubicBezTo>
                    <a:pt x="1776" y="6691"/>
                    <a:pt x="1767" y="6504"/>
                    <a:pt x="1767" y="6317"/>
                  </a:cubicBezTo>
                  <a:lnTo>
                    <a:pt x="2008" y="6076"/>
                  </a:lnTo>
                  <a:lnTo>
                    <a:pt x="2418" y="6495"/>
                  </a:lnTo>
                  <a:cubicBezTo>
                    <a:pt x="2489" y="6361"/>
                    <a:pt x="2570" y="6236"/>
                    <a:pt x="2659" y="6120"/>
                  </a:cubicBezTo>
                  <a:lnTo>
                    <a:pt x="2311" y="5773"/>
                  </a:lnTo>
                  <a:lnTo>
                    <a:pt x="2819" y="5264"/>
                  </a:lnTo>
                  <a:lnTo>
                    <a:pt x="3185" y="5621"/>
                  </a:lnTo>
                  <a:cubicBezTo>
                    <a:pt x="3301" y="5541"/>
                    <a:pt x="3435" y="5460"/>
                    <a:pt x="3569" y="5398"/>
                  </a:cubicBezTo>
                  <a:lnTo>
                    <a:pt x="3123" y="4952"/>
                  </a:lnTo>
                  <a:lnTo>
                    <a:pt x="3667" y="4408"/>
                  </a:lnTo>
                  <a:lnTo>
                    <a:pt x="4211" y="4952"/>
                  </a:lnTo>
                  <a:lnTo>
                    <a:pt x="3908" y="5264"/>
                  </a:lnTo>
                  <a:cubicBezTo>
                    <a:pt x="4068" y="5210"/>
                    <a:pt x="4247" y="5175"/>
                    <a:pt x="4425" y="5166"/>
                  </a:cubicBezTo>
                  <a:cubicBezTo>
                    <a:pt x="4488" y="5157"/>
                    <a:pt x="4559" y="5148"/>
                    <a:pt x="4630" y="5148"/>
                  </a:cubicBezTo>
                  <a:lnTo>
                    <a:pt x="4657" y="5148"/>
                  </a:lnTo>
                  <a:cubicBezTo>
                    <a:pt x="4791" y="5148"/>
                    <a:pt x="4925" y="5166"/>
                    <a:pt x="5059" y="5184"/>
                  </a:cubicBezTo>
                  <a:lnTo>
                    <a:pt x="4827" y="4952"/>
                  </a:lnTo>
                  <a:lnTo>
                    <a:pt x="5371" y="4408"/>
                  </a:lnTo>
                  <a:lnTo>
                    <a:pt x="5915" y="4952"/>
                  </a:lnTo>
                  <a:lnTo>
                    <a:pt x="5558" y="5318"/>
                  </a:lnTo>
                  <a:cubicBezTo>
                    <a:pt x="5701" y="5371"/>
                    <a:pt x="5844" y="5434"/>
                    <a:pt x="5969" y="5514"/>
                  </a:cubicBezTo>
                  <a:lnTo>
                    <a:pt x="6227" y="5264"/>
                  </a:lnTo>
                  <a:lnTo>
                    <a:pt x="6771" y="5808"/>
                  </a:lnTo>
                  <a:lnTo>
                    <a:pt x="6566" y="6013"/>
                  </a:lnTo>
                  <a:cubicBezTo>
                    <a:pt x="6655" y="6120"/>
                    <a:pt x="6745" y="6236"/>
                    <a:pt x="6825" y="6370"/>
                  </a:cubicBezTo>
                  <a:lnTo>
                    <a:pt x="7075" y="6111"/>
                  </a:lnTo>
                  <a:lnTo>
                    <a:pt x="7619" y="6656"/>
                  </a:lnTo>
                  <a:lnTo>
                    <a:pt x="7396" y="6888"/>
                  </a:lnTo>
                  <a:lnTo>
                    <a:pt x="7066" y="6888"/>
                  </a:lnTo>
                  <a:cubicBezTo>
                    <a:pt x="7093" y="6968"/>
                    <a:pt x="7119" y="7057"/>
                    <a:pt x="7137" y="7146"/>
                  </a:cubicBezTo>
                  <a:lnTo>
                    <a:pt x="7146" y="7182"/>
                  </a:lnTo>
                  <a:cubicBezTo>
                    <a:pt x="7155" y="7227"/>
                    <a:pt x="7164" y="7271"/>
                    <a:pt x="7164" y="7316"/>
                  </a:cubicBezTo>
                  <a:lnTo>
                    <a:pt x="12517" y="7316"/>
                  </a:lnTo>
                  <a:lnTo>
                    <a:pt x="13792" y="8404"/>
                  </a:lnTo>
                  <a:cubicBezTo>
                    <a:pt x="13837" y="8440"/>
                    <a:pt x="13890" y="8458"/>
                    <a:pt x="13935" y="8458"/>
                  </a:cubicBezTo>
                  <a:cubicBezTo>
                    <a:pt x="13971" y="8458"/>
                    <a:pt x="13997" y="8449"/>
                    <a:pt x="14024" y="8440"/>
                  </a:cubicBezTo>
                  <a:cubicBezTo>
                    <a:pt x="14105" y="8404"/>
                    <a:pt x="14149" y="8324"/>
                    <a:pt x="14149" y="8244"/>
                  </a:cubicBezTo>
                  <a:lnTo>
                    <a:pt x="14149" y="215"/>
                  </a:lnTo>
                  <a:cubicBezTo>
                    <a:pt x="14158" y="99"/>
                    <a:pt x="14060" y="1"/>
                    <a:pt x="13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0f204585d1_0_137"/>
            <p:cNvSpPr/>
            <p:nvPr/>
          </p:nvSpPr>
          <p:spPr>
            <a:xfrm>
              <a:off x="1985575" y="2232175"/>
              <a:ext cx="106625" cy="106400"/>
            </a:xfrm>
            <a:custGeom>
              <a:rect b="b" l="l" r="r" t="t"/>
              <a:pathLst>
                <a:path extrusionOk="0" h="4256" w="4265">
                  <a:moveTo>
                    <a:pt x="2641" y="509"/>
                  </a:moveTo>
                  <a:cubicBezTo>
                    <a:pt x="2703" y="527"/>
                    <a:pt x="2766" y="544"/>
                    <a:pt x="2819" y="571"/>
                  </a:cubicBezTo>
                  <a:cubicBezTo>
                    <a:pt x="2855" y="589"/>
                    <a:pt x="2899" y="607"/>
                    <a:pt x="2935" y="625"/>
                  </a:cubicBezTo>
                  <a:cubicBezTo>
                    <a:pt x="3078" y="705"/>
                    <a:pt x="3212" y="803"/>
                    <a:pt x="3328" y="919"/>
                  </a:cubicBezTo>
                  <a:cubicBezTo>
                    <a:pt x="3372" y="964"/>
                    <a:pt x="3408" y="999"/>
                    <a:pt x="3435" y="1044"/>
                  </a:cubicBezTo>
                  <a:cubicBezTo>
                    <a:pt x="3461" y="1071"/>
                    <a:pt x="3488" y="1107"/>
                    <a:pt x="3506" y="1133"/>
                  </a:cubicBezTo>
                  <a:lnTo>
                    <a:pt x="3497" y="1196"/>
                  </a:lnTo>
                  <a:lnTo>
                    <a:pt x="3470" y="1312"/>
                  </a:lnTo>
                  <a:lnTo>
                    <a:pt x="3417" y="1597"/>
                  </a:lnTo>
                  <a:lnTo>
                    <a:pt x="3399" y="1660"/>
                  </a:lnTo>
                  <a:cubicBezTo>
                    <a:pt x="3399" y="1686"/>
                    <a:pt x="3408" y="1722"/>
                    <a:pt x="3435" y="1740"/>
                  </a:cubicBezTo>
                  <a:lnTo>
                    <a:pt x="3435" y="1749"/>
                  </a:lnTo>
                  <a:lnTo>
                    <a:pt x="3818" y="2106"/>
                  </a:lnTo>
                  <a:cubicBezTo>
                    <a:pt x="3827" y="2115"/>
                    <a:pt x="3827" y="2115"/>
                    <a:pt x="3827" y="2124"/>
                  </a:cubicBezTo>
                  <a:cubicBezTo>
                    <a:pt x="3827" y="2471"/>
                    <a:pt x="3720" y="2810"/>
                    <a:pt x="3524" y="3087"/>
                  </a:cubicBezTo>
                  <a:lnTo>
                    <a:pt x="2998" y="3167"/>
                  </a:lnTo>
                  <a:cubicBezTo>
                    <a:pt x="2971" y="3176"/>
                    <a:pt x="2935" y="3194"/>
                    <a:pt x="2926" y="3221"/>
                  </a:cubicBezTo>
                  <a:lnTo>
                    <a:pt x="2721" y="3720"/>
                  </a:lnTo>
                  <a:cubicBezTo>
                    <a:pt x="2534" y="3783"/>
                    <a:pt x="2337" y="3819"/>
                    <a:pt x="2132" y="3819"/>
                  </a:cubicBezTo>
                  <a:cubicBezTo>
                    <a:pt x="1927" y="3819"/>
                    <a:pt x="1731" y="3783"/>
                    <a:pt x="1543" y="3720"/>
                  </a:cubicBezTo>
                  <a:lnTo>
                    <a:pt x="1338" y="3221"/>
                  </a:lnTo>
                  <a:cubicBezTo>
                    <a:pt x="1329" y="3194"/>
                    <a:pt x="1294" y="3176"/>
                    <a:pt x="1267" y="3167"/>
                  </a:cubicBezTo>
                  <a:lnTo>
                    <a:pt x="740" y="3087"/>
                  </a:lnTo>
                  <a:cubicBezTo>
                    <a:pt x="544" y="2810"/>
                    <a:pt x="437" y="2471"/>
                    <a:pt x="437" y="2124"/>
                  </a:cubicBezTo>
                  <a:lnTo>
                    <a:pt x="437" y="2106"/>
                  </a:lnTo>
                  <a:lnTo>
                    <a:pt x="821" y="1749"/>
                  </a:lnTo>
                  <a:lnTo>
                    <a:pt x="830" y="1740"/>
                  </a:lnTo>
                  <a:cubicBezTo>
                    <a:pt x="848" y="1722"/>
                    <a:pt x="856" y="1686"/>
                    <a:pt x="856" y="1660"/>
                  </a:cubicBezTo>
                  <a:lnTo>
                    <a:pt x="830" y="1553"/>
                  </a:lnTo>
                  <a:lnTo>
                    <a:pt x="785" y="1321"/>
                  </a:lnTo>
                  <a:lnTo>
                    <a:pt x="758" y="1187"/>
                  </a:lnTo>
                  <a:lnTo>
                    <a:pt x="749" y="1133"/>
                  </a:lnTo>
                  <a:cubicBezTo>
                    <a:pt x="803" y="1062"/>
                    <a:pt x="865" y="991"/>
                    <a:pt x="928" y="928"/>
                  </a:cubicBezTo>
                  <a:cubicBezTo>
                    <a:pt x="1035" y="821"/>
                    <a:pt x="1142" y="741"/>
                    <a:pt x="1267" y="660"/>
                  </a:cubicBezTo>
                  <a:cubicBezTo>
                    <a:pt x="1374" y="598"/>
                    <a:pt x="1499" y="544"/>
                    <a:pt x="1615" y="509"/>
                  </a:cubicBezTo>
                  <a:lnTo>
                    <a:pt x="1847" y="634"/>
                  </a:lnTo>
                  <a:lnTo>
                    <a:pt x="2034" y="741"/>
                  </a:lnTo>
                  <a:lnTo>
                    <a:pt x="2088" y="768"/>
                  </a:lnTo>
                  <a:cubicBezTo>
                    <a:pt x="2101" y="776"/>
                    <a:pt x="2117" y="781"/>
                    <a:pt x="2132" y="781"/>
                  </a:cubicBezTo>
                  <a:cubicBezTo>
                    <a:pt x="2148" y="781"/>
                    <a:pt x="2163" y="776"/>
                    <a:pt x="2177" y="768"/>
                  </a:cubicBezTo>
                  <a:lnTo>
                    <a:pt x="2641" y="509"/>
                  </a:lnTo>
                  <a:close/>
                  <a:moveTo>
                    <a:pt x="2132" y="0"/>
                  </a:moveTo>
                  <a:cubicBezTo>
                    <a:pt x="1963" y="0"/>
                    <a:pt x="1802" y="18"/>
                    <a:pt x="1642" y="54"/>
                  </a:cubicBezTo>
                  <a:cubicBezTo>
                    <a:pt x="1543" y="81"/>
                    <a:pt x="1445" y="107"/>
                    <a:pt x="1356" y="143"/>
                  </a:cubicBezTo>
                  <a:cubicBezTo>
                    <a:pt x="1213" y="197"/>
                    <a:pt x="1079" y="268"/>
                    <a:pt x="955" y="357"/>
                  </a:cubicBezTo>
                  <a:cubicBezTo>
                    <a:pt x="749" y="491"/>
                    <a:pt x="571" y="660"/>
                    <a:pt x="428" y="857"/>
                  </a:cubicBezTo>
                  <a:cubicBezTo>
                    <a:pt x="339" y="973"/>
                    <a:pt x="259" y="1098"/>
                    <a:pt x="196" y="1240"/>
                  </a:cubicBezTo>
                  <a:cubicBezTo>
                    <a:pt x="187" y="1267"/>
                    <a:pt x="170" y="1294"/>
                    <a:pt x="161" y="1321"/>
                  </a:cubicBezTo>
                  <a:cubicBezTo>
                    <a:pt x="134" y="1392"/>
                    <a:pt x="107" y="1472"/>
                    <a:pt x="80" y="1544"/>
                  </a:cubicBezTo>
                  <a:cubicBezTo>
                    <a:pt x="62" y="1615"/>
                    <a:pt x="54" y="1677"/>
                    <a:pt x="36" y="1749"/>
                  </a:cubicBezTo>
                  <a:cubicBezTo>
                    <a:pt x="18" y="1874"/>
                    <a:pt x="0" y="1999"/>
                    <a:pt x="0" y="2124"/>
                  </a:cubicBezTo>
                  <a:cubicBezTo>
                    <a:pt x="0" y="3301"/>
                    <a:pt x="955" y="4256"/>
                    <a:pt x="2132" y="4256"/>
                  </a:cubicBezTo>
                  <a:cubicBezTo>
                    <a:pt x="3310" y="4256"/>
                    <a:pt x="4264" y="3301"/>
                    <a:pt x="4264" y="2124"/>
                  </a:cubicBezTo>
                  <a:cubicBezTo>
                    <a:pt x="4264" y="1999"/>
                    <a:pt x="4246" y="1874"/>
                    <a:pt x="4229" y="1749"/>
                  </a:cubicBezTo>
                  <a:cubicBezTo>
                    <a:pt x="4220" y="1704"/>
                    <a:pt x="4211" y="1660"/>
                    <a:pt x="4202" y="1615"/>
                  </a:cubicBezTo>
                  <a:cubicBezTo>
                    <a:pt x="4175" y="1517"/>
                    <a:pt x="4139" y="1410"/>
                    <a:pt x="4104" y="1321"/>
                  </a:cubicBezTo>
                  <a:cubicBezTo>
                    <a:pt x="4068" y="1240"/>
                    <a:pt x="4041" y="1169"/>
                    <a:pt x="3997" y="1098"/>
                  </a:cubicBezTo>
                  <a:cubicBezTo>
                    <a:pt x="3988" y="1089"/>
                    <a:pt x="3979" y="1071"/>
                    <a:pt x="3979" y="1062"/>
                  </a:cubicBezTo>
                  <a:cubicBezTo>
                    <a:pt x="3907" y="946"/>
                    <a:pt x="3836" y="839"/>
                    <a:pt x="3747" y="741"/>
                  </a:cubicBezTo>
                  <a:cubicBezTo>
                    <a:pt x="3595" y="562"/>
                    <a:pt x="3408" y="402"/>
                    <a:pt x="3203" y="286"/>
                  </a:cubicBezTo>
                  <a:cubicBezTo>
                    <a:pt x="3185" y="277"/>
                    <a:pt x="3167" y="259"/>
                    <a:pt x="3140" y="250"/>
                  </a:cubicBezTo>
                  <a:cubicBezTo>
                    <a:pt x="3006" y="179"/>
                    <a:pt x="2864" y="116"/>
                    <a:pt x="2712" y="81"/>
                  </a:cubicBezTo>
                  <a:cubicBezTo>
                    <a:pt x="2578" y="45"/>
                    <a:pt x="2444" y="18"/>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0f204585d1_0_137"/>
            <p:cNvSpPr/>
            <p:nvPr/>
          </p:nvSpPr>
          <p:spPr>
            <a:xfrm>
              <a:off x="2018575" y="2264400"/>
              <a:ext cx="40600" cy="38725"/>
            </a:xfrm>
            <a:custGeom>
              <a:rect b="b" l="l" r="r" t="t"/>
              <a:pathLst>
                <a:path extrusionOk="0" h="1549" w="1624">
                  <a:moveTo>
                    <a:pt x="813" y="0"/>
                  </a:moveTo>
                  <a:cubicBezTo>
                    <a:pt x="799" y="0"/>
                    <a:pt x="785" y="5"/>
                    <a:pt x="776" y="14"/>
                  </a:cubicBezTo>
                  <a:lnTo>
                    <a:pt x="768" y="14"/>
                  </a:lnTo>
                  <a:lnTo>
                    <a:pt x="750" y="32"/>
                  </a:lnTo>
                  <a:lnTo>
                    <a:pt x="661" y="94"/>
                  </a:lnTo>
                  <a:lnTo>
                    <a:pt x="402" y="281"/>
                  </a:lnTo>
                  <a:lnTo>
                    <a:pt x="152" y="460"/>
                  </a:lnTo>
                  <a:lnTo>
                    <a:pt x="36" y="549"/>
                  </a:lnTo>
                  <a:cubicBezTo>
                    <a:pt x="9" y="567"/>
                    <a:pt x="0" y="603"/>
                    <a:pt x="9" y="629"/>
                  </a:cubicBezTo>
                  <a:lnTo>
                    <a:pt x="286" y="1495"/>
                  </a:lnTo>
                  <a:cubicBezTo>
                    <a:pt x="295" y="1521"/>
                    <a:pt x="330" y="1548"/>
                    <a:pt x="357" y="1548"/>
                  </a:cubicBezTo>
                  <a:lnTo>
                    <a:pt x="1267" y="1548"/>
                  </a:lnTo>
                  <a:cubicBezTo>
                    <a:pt x="1294" y="1548"/>
                    <a:pt x="1330" y="1521"/>
                    <a:pt x="1339" y="1495"/>
                  </a:cubicBezTo>
                  <a:lnTo>
                    <a:pt x="1615" y="629"/>
                  </a:lnTo>
                  <a:cubicBezTo>
                    <a:pt x="1624" y="603"/>
                    <a:pt x="1615" y="567"/>
                    <a:pt x="1588" y="549"/>
                  </a:cubicBezTo>
                  <a:lnTo>
                    <a:pt x="1472" y="460"/>
                  </a:lnTo>
                  <a:lnTo>
                    <a:pt x="1240" y="299"/>
                  </a:lnTo>
                  <a:lnTo>
                    <a:pt x="875" y="32"/>
                  </a:lnTo>
                  <a:lnTo>
                    <a:pt x="857" y="14"/>
                  </a:lnTo>
                  <a:cubicBezTo>
                    <a:pt x="843" y="5"/>
                    <a:pt x="8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g10f204585d1_0_137"/>
          <p:cNvSpPr txBox="1"/>
          <p:nvPr/>
        </p:nvSpPr>
        <p:spPr>
          <a:xfrm>
            <a:off x="376650" y="1303975"/>
            <a:ext cx="7658700" cy="31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DE" sz="1800">
                <a:solidFill>
                  <a:schemeClr val="accent3"/>
                </a:solidFill>
                <a:latin typeface="Archivo Black"/>
                <a:ea typeface="Archivo Black"/>
                <a:cs typeface="Archivo Black"/>
                <a:sym typeface="Archivo Black"/>
              </a:rPr>
              <a:t>M</a:t>
            </a:r>
            <a:r>
              <a:rPr lang="de-DE" sz="1800">
                <a:solidFill>
                  <a:schemeClr val="accent3"/>
                </a:solidFill>
                <a:latin typeface="Archivo Black"/>
                <a:ea typeface="Archivo Black"/>
                <a:cs typeface="Archivo Black"/>
                <a:sym typeface="Archivo Black"/>
              </a:rPr>
              <a:t>ore questions to tackle?</a:t>
            </a:r>
            <a:endParaRPr sz="1800">
              <a:solidFill>
                <a:schemeClr val="accent3"/>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3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300">
                <a:solidFill>
                  <a:schemeClr val="lt1"/>
                </a:solidFill>
                <a:latin typeface="Archivo Black"/>
                <a:ea typeface="Archivo Black"/>
                <a:cs typeface="Archivo Black"/>
                <a:sym typeface="Archivo Black"/>
              </a:rPr>
              <a:t>until now: </a:t>
            </a:r>
            <a:endParaRPr sz="13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3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300">
                <a:solidFill>
                  <a:schemeClr val="lt1"/>
                </a:solidFill>
                <a:latin typeface="Archivo Black"/>
                <a:ea typeface="Archivo Black"/>
                <a:cs typeface="Archivo Black"/>
                <a:sym typeface="Archivo Black"/>
              </a:rPr>
              <a:t> </a:t>
            </a:r>
            <a:r>
              <a:rPr lang="de-DE" sz="2100">
                <a:solidFill>
                  <a:schemeClr val="accent3"/>
                </a:solidFill>
                <a:latin typeface="Archivo Black"/>
                <a:ea typeface="Archivo Black"/>
                <a:cs typeface="Archivo Black"/>
                <a:sym typeface="Archivo Black"/>
              </a:rPr>
              <a:t>→</a:t>
            </a:r>
            <a:r>
              <a:rPr lang="de-DE">
                <a:solidFill>
                  <a:schemeClr val="lt1"/>
                </a:solidFill>
                <a:latin typeface="Archivo Black"/>
                <a:ea typeface="Archivo Black"/>
                <a:cs typeface="Archivo Black"/>
                <a:sym typeface="Archivo Black"/>
              </a:rPr>
              <a:t> </a:t>
            </a:r>
            <a:r>
              <a:rPr lang="de-DE" sz="1500">
                <a:solidFill>
                  <a:schemeClr val="lt1"/>
                </a:solidFill>
                <a:latin typeface="Archivo Black"/>
                <a:ea typeface="Archivo Black"/>
                <a:cs typeface="Archivo Black"/>
                <a:sym typeface="Archivo Black"/>
              </a:rPr>
              <a:t>How many games won / lost on average?</a:t>
            </a:r>
            <a:endParaRPr sz="15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7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2100">
                <a:solidFill>
                  <a:schemeClr val="accent3"/>
                </a:solidFill>
                <a:latin typeface="Archivo Black"/>
                <a:ea typeface="Archivo Black"/>
                <a:cs typeface="Archivo Black"/>
                <a:sym typeface="Archivo Black"/>
              </a:rPr>
              <a:t>→</a:t>
            </a:r>
            <a:r>
              <a:rPr lang="de-DE" sz="2100">
                <a:solidFill>
                  <a:schemeClr val="lt1"/>
                </a:solidFill>
                <a:latin typeface="Archivo Black"/>
                <a:ea typeface="Archivo Black"/>
                <a:cs typeface="Archivo Black"/>
                <a:sym typeface="Archivo Black"/>
              </a:rPr>
              <a:t> </a:t>
            </a:r>
            <a:r>
              <a:rPr lang="de-DE" sz="1500">
                <a:solidFill>
                  <a:schemeClr val="lt1"/>
                </a:solidFill>
                <a:latin typeface="Archivo Black"/>
                <a:ea typeface="Archivo Black"/>
                <a:cs typeface="Archivo Black"/>
                <a:sym typeface="Archivo Black"/>
              </a:rPr>
              <a:t>How many goals made / conceded at home and away?</a:t>
            </a:r>
            <a:endParaRPr sz="15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700">
                <a:solidFill>
                  <a:schemeClr val="lt1"/>
                </a:solidFill>
                <a:latin typeface="Archivo Black"/>
                <a:ea typeface="Archivo Black"/>
                <a:cs typeface="Archivo Black"/>
                <a:sym typeface="Archivo Black"/>
              </a:rPr>
              <a:t>		</a:t>
            </a:r>
            <a:endParaRPr sz="1700">
              <a:solidFill>
                <a:schemeClr val="lt1"/>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800">
                <a:solidFill>
                  <a:schemeClr val="accent3"/>
                </a:solidFill>
                <a:latin typeface="Archivo Black"/>
                <a:ea typeface="Archivo Black"/>
                <a:cs typeface="Archivo Black"/>
                <a:sym typeface="Archivo Black"/>
              </a:rPr>
              <a:t> Descriptive 2 Inferential</a:t>
            </a:r>
            <a:endParaRPr sz="1800">
              <a:solidFill>
                <a:schemeClr val="accent3"/>
              </a:solidFill>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600">
                <a:solidFill>
                  <a:schemeClr val="lt1"/>
                </a:solidFill>
                <a:latin typeface="Archivo Black"/>
                <a:ea typeface="Archivo Black"/>
                <a:cs typeface="Archivo Black"/>
                <a:sym typeface="Archivo Black"/>
              </a:rPr>
              <a:t>	</a:t>
            </a:r>
            <a:r>
              <a:rPr lang="de-DE" sz="1500">
                <a:solidFill>
                  <a:schemeClr val="lt1"/>
                </a:solidFill>
                <a:latin typeface="Archivo Black"/>
                <a:ea typeface="Archivo Black"/>
                <a:cs typeface="Archivo Black"/>
                <a:sym typeface="Archivo Black"/>
              </a:rPr>
              <a:t>global</a:t>
            </a:r>
            <a:r>
              <a:rPr lang="de-DE" sz="1600">
                <a:solidFill>
                  <a:schemeClr val="lt1"/>
                </a:solidFill>
                <a:latin typeface="Archivo Black"/>
                <a:ea typeface="Archivo Black"/>
                <a:cs typeface="Archivo Black"/>
                <a:sym typeface="Archivo Black"/>
              </a:rPr>
              <a:t> </a:t>
            </a:r>
            <a:r>
              <a:rPr lang="de-DE" sz="2100">
                <a:solidFill>
                  <a:schemeClr val="accent3"/>
                </a:solidFill>
                <a:latin typeface="Archivo Black"/>
                <a:ea typeface="Archivo Black"/>
                <a:cs typeface="Archivo Black"/>
                <a:sym typeface="Archivo Black"/>
              </a:rPr>
              <a:t>→</a:t>
            </a:r>
            <a:r>
              <a:rPr lang="de-DE" sz="1600">
                <a:solidFill>
                  <a:schemeClr val="lt1"/>
                </a:solidFill>
                <a:latin typeface="Archivo Black"/>
                <a:ea typeface="Archivo Black"/>
                <a:cs typeface="Archivo Black"/>
                <a:sym typeface="Archivo Black"/>
              </a:rPr>
              <a:t> </a:t>
            </a:r>
            <a:r>
              <a:rPr lang="de-DE" sz="1500">
                <a:solidFill>
                  <a:schemeClr val="lt1"/>
                </a:solidFill>
                <a:latin typeface="Archivo Black"/>
                <a:ea typeface="Archivo Black"/>
                <a:cs typeface="Archivo Black"/>
                <a:sym typeface="Archivo Black"/>
              </a:rPr>
              <a:t>more detail</a:t>
            </a:r>
            <a:endParaRPr sz="1500">
              <a:solidFill>
                <a:schemeClr val="lt1"/>
              </a:solidFill>
              <a:latin typeface="Archivo Black"/>
              <a:ea typeface="Archivo Black"/>
              <a:cs typeface="Archivo Black"/>
              <a:sym typeface="Archivo Black"/>
            </a:endParaRPr>
          </a:p>
        </p:txBody>
      </p:sp>
      <p:pic>
        <p:nvPicPr>
          <p:cNvPr id="386" name="Google Shape;386;g10f204585d1_0_137"/>
          <p:cNvPicPr preferRelativeResize="0"/>
          <p:nvPr/>
        </p:nvPicPr>
        <p:blipFill>
          <a:blip r:embed="rId3">
            <a:alphaModFix/>
          </a:blip>
          <a:stretch>
            <a:fillRect/>
          </a:stretch>
        </p:blipFill>
        <p:spPr>
          <a:xfrm>
            <a:off x="5356450" y="539750"/>
            <a:ext cx="3256350" cy="243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10510926a6_1_0"/>
          <p:cNvSpPr txBox="1"/>
          <p:nvPr>
            <p:ph type="title"/>
          </p:nvPr>
        </p:nvSpPr>
        <p:spPr>
          <a:xfrm>
            <a:off x="713250" y="539525"/>
            <a:ext cx="7717500" cy="56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Aesthetics, Draws</a:t>
            </a:r>
            <a:endParaRPr/>
          </a:p>
        </p:txBody>
      </p:sp>
      <p:sp>
        <p:nvSpPr>
          <p:cNvPr id="392" name="Google Shape;392;g110510926a6_1_0"/>
          <p:cNvSpPr txBox="1"/>
          <p:nvPr>
            <p:ph idx="1" type="body"/>
          </p:nvPr>
        </p:nvSpPr>
        <p:spPr>
          <a:xfrm>
            <a:off x="713250" y="961050"/>
            <a:ext cx="7586700" cy="322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800">
                <a:solidFill>
                  <a:schemeClr val="accent3"/>
                </a:solidFill>
                <a:latin typeface="Archivo Black"/>
                <a:ea typeface="Archivo Black"/>
                <a:cs typeface="Archivo Black"/>
                <a:sym typeface="Archivo Black"/>
              </a:rPr>
              <a:t>General template, coherent style</a:t>
            </a:r>
            <a:r>
              <a:rPr lang="de-DE" sz="1300">
                <a:latin typeface="Archivo Black"/>
                <a:ea typeface="Archivo Black"/>
                <a:cs typeface="Archivo Black"/>
                <a:sym typeface="Archivo Black"/>
              </a:rPr>
              <a:t> </a:t>
            </a:r>
            <a:endParaRPr sz="1300">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300">
              <a:latin typeface="Archivo Black"/>
              <a:ea typeface="Archivo Black"/>
              <a:cs typeface="Archivo Black"/>
              <a:sym typeface="Archivo Black"/>
            </a:endParaRPr>
          </a:p>
          <a:p>
            <a:pPr indent="0" lvl="0" marL="0" rtl="0" algn="l">
              <a:lnSpc>
                <a:spcPct val="115000"/>
              </a:lnSpc>
              <a:spcBef>
                <a:spcPts val="0"/>
              </a:spcBef>
              <a:spcAft>
                <a:spcPts val="0"/>
              </a:spcAft>
              <a:buClr>
                <a:schemeClr val="dk1"/>
              </a:buClr>
              <a:buSzPts val="1100"/>
              <a:buFont typeface="Arial"/>
              <a:buNone/>
            </a:pPr>
            <a:r>
              <a:t/>
            </a:r>
            <a:endParaRPr sz="1300">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600">
                <a:solidFill>
                  <a:schemeClr val="accent3"/>
                </a:solidFill>
                <a:latin typeface="Archivo Black"/>
                <a:ea typeface="Archivo Black"/>
                <a:cs typeface="Archivo Black"/>
                <a:sym typeface="Archivo Black"/>
              </a:rPr>
              <a:t>Pending:</a:t>
            </a:r>
            <a:endParaRPr sz="1600">
              <a:solidFill>
                <a:schemeClr val="accent3"/>
              </a:solidFill>
              <a:latin typeface="Archivo Black"/>
              <a:ea typeface="Archivo Black"/>
              <a:cs typeface="Archivo Black"/>
              <a:sym typeface="Archivo Black"/>
            </a:endParaRPr>
          </a:p>
          <a:p>
            <a:pPr indent="0" lvl="0" marL="1371600" rtl="0" algn="l">
              <a:lnSpc>
                <a:spcPct val="115000"/>
              </a:lnSpc>
              <a:spcBef>
                <a:spcPts val="0"/>
              </a:spcBef>
              <a:spcAft>
                <a:spcPts val="0"/>
              </a:spcAft>
              <a:buNone/>
            </a:pPr>
            <a:r>
              <a:rPr lang="de-DE" sz="1800">
                <a:latin typeface="Archivo Black"/>
                <a:ea typeface="Archivo Black"/>
                <a:cs typeface="Archivo Black"/>
                <a:sym typeface="Archivo Black"/>
              </a:rPr>
              <a:t>        with Draws vs. without Draws </a:t>
            </a:r>
            <a:endParaRPr/>
          </a:p>
        </p:txBody>
      </p:sp>
      <p:pic>
        <p:nvPicPr>
          <p:cNvPr id="393" name="Google Shape;393;g110510926a6_1_0"/>
          <p:cNvPicPr preferRelativeResize="0"/>
          <p:nvPr/>
        </p:nvPicPr>
        <p:blipFill>
          <a:blip r:embed="rId3">
            <a:alphaModFix/>
          </a:blip>
          <a:stretch>
            <a:fillRect/>
          </a:stretch>
        </p:blipFill>
        <p:spPr>
          <a:xfrm>
            <a:off x="1424150" y="2788601"/>
            <a:ext cx="2426550" cy="1819925"/>
          </a:xfrm>
          <a:prstGeom prst="rect">
            <a:avLst/>
          </a:prstGeom>
          <a:noFill/>
          <a:ln>
            <a:noFill/>
          </a:ln>
        </p:spPr>
      </p:pic>
      <p:pic>
        <p:nvPicPr>
          <p:cNvPr id="394" name="Google Shape;394;g110510926a6_1_0"/>
          <p:cNvPicPr preferRelativeResize="0"/>
          <p:nvPr/>
        </p:nvPicPr>
        <p:blipFill>
          <a:blip r:embed="rId4">
            <a:alphaModFix/>
          </a:blip>
          <a:stretch>
            <a:fillRect/>
          </a:stretch>
        </p:blipFill>
        <p:spPr>
          <a:xfrm>
            <a:off x="5301425" y="2788600"/>
            <a:ext cx="2426550" cy="1819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5"/>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de-DE"/>
              <a:t>Thank You!</a:t>
            </a:r>
            <a:br>
              <a:rPr lang="de-DE"/>
            </a:br>
            <a:r>
              <a:rPr lang="de-DE" sz="1800"/>
              <a:t>Any Questions?</a:t>
            </a:r>
            <a:endParaRPr/>
          </a:p>
        </p:txBody>
      </p:sp>
      <p:grpSp>
        <p:nvGrpSpPr>
          <p:cNvPr id="400" name="Google Shape;400;p15"/>
          <p:cNvGrpSpPr/>
          <p:nvPr/>
        </p:nvGrpSpPr>
        <p:grpSpPr>
          <a:xfrm rot="-5400000">
            <a:off x="-3132082" y="1989109"/>
            <a:ext cx="5646690" cy="1668463"/>
            <a:chOff x="3281300" y="4114300"/>
            <a:chExt cx="3351350" cy="934975"/>
          </a:xfrm>
        </p:grpSpPr>
        <p:sp>
          <p:nvSpPr>
            <p:cNvPr id="401" name="Google Shape;401;p15"/>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5"/>
          <p:cNvGrpSpPr/>
          <p:nvPr/>
        </p:nvGrpSpPr>
        <p:grpSpPr>
          <a:xfrm rot="4917415">
            <a:off x="6469544" y="1643021"/>
            <a:ext cx="6430346" cy="2360643"/>
            <a:chOff x="3482725" y="2648925"/>
            <a:chExt cx="3368475" cy="1236600"/>
          </a:xfrm>
        </p:grpSpPr>
        <p:sp>
          <p:nvSpPr>
            <p:cNvPr id="404" name="Google Shape;404;p15"/>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5"/>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6"/>
          <p:cNvSpPr txBox="1"/>
          <p:nvPr/>
        </p:nvSpPr>
        <p:spPr>
          <a:xfrm>
            <a:off x="722873" y="30480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de-DE" sz="2800" u="none" cap="none" strike="noStrike">
                <a:solidFill>
                  <a:schemeClr val="lt1"/>
                </a:solidFill>
                <a:latin typeface="Archivo Black"/>
                <a:ea typeface="Archivo Black"/>
                <a:cs typeface="Archivo Black"/>
                <a:sym typeface="Archivo Black"/>
              </a:rPr>
              <a:t>Sources</a:t>
            </a:r>
            <a:endParaRPr b="0" i="0" sz="2800" u="none" cap="none" strike="noStrike">
              <a:solidFill>
                <a:schemeClr val="lt1"/>
              </a:solidFill>
              <a:latin typeface="Archivo Black"/>
              <a:ea typeface="Archivo Black"/>
              <a:cs typeface="Archivo Black"/>
              <a:sym typeface="Archivo Black"/>
            </a:endParaRPr>
          </a:p>
        </p:txBody>
      </p:sp>
      <p:sp>
        <p:nvSpPr>
          <p:cNvPr id="411" name="Google Shape;411;p16"/>
          <p:cNvSpPr txBox="1"/>
          <p:nvPr/>
        </p:nvSpPr>
        <p:spPr>
          <a:xfrm>
            <a:off x="702575" y="853465"/>
            <a:ext cx="7500000" cy="181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accent3"/>
                </a:solidFill>
                <a:latin typeface="Archivo Black"/>
                <a:ea typeface="Archivo Black"/>
                <a:cs typeface="Archivo Black"/>
                <a:sym typeface="Archivo Black"/>
              </a:rPr>
              <a:t>Papers:</a:t>
            </a:r>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highlight>
                  <a:srgbClr val="000000"/>
                </a:highlight>
                <a:latin typeface="Arial"/>
                <a:ea typeface="Arial"/>
                <a:cs typeface="Arial"/>
                <a:sym typeface="Arial"/>
              </a:rPr>
              <a:t>(1) Nevill, A.M. and Holder, R.L., 1999. Home advantage in sport. </a:t>
            </a:r>
            <a:r>
              <a:rPr b="0" i="1" lang="de-DE" sz="800" u="none" cap="none" strike="noStrike">
                <a:solidFill>
                  <a:schemeClr val="lt1"/>
                </a:solidFill>
                <a:highlight>
                  <a:srgbClr val="000000"/>
                </a:highlight>
                <a:latin typeface="Arial"/>
                <a:ea typeface="Arial"/>
                <a:cs typeface="Arial"/>
                <a:sym typeface="Arial"/>
              </a:rPr>
              <a:t>Sports Medicine</a:t>
            </a:r>
            <a:r>
              <a:rPr b="0" i="0" lang="de-DE" sz="800" u="none" cap="none" strike="noStrike">
                <a:solidFill>
                  <a:schemeClr val="lt1"/>
                </a:solidFill>
                <a:highlight>
                  <a:srgbClr val="000000"/>
                </a:highlight>
                <a:latin typeface="Arial"/>
                <a:ea typeface="Arial"/>
                <a:cs typeface="Arial"/>
                <a:sym typeface="Arial"/>
              </a:rPr>
              <a:t>, </a:t>
            </a:r>
            <a:r>
              <a:rPr b="0" i="1" lang="de-DE" sz="800" u="none" cap="none" strike="noStrike">
                <a:solidFill>
                  <a:schemeClr val="lt1"/>
                </a:solidFill>
                <a:highlight>
                  <a:srgbClr val="000000"/>
                </a:highlight>
                <a:latin typeface="Arial"/>
                <a:ea typeface="Arial"/>
                <a:cs typeface="Arial"/>
                <a:sym typeface="Arial"/>
              </a:rPr>
              <a:t>28</a:t>
            </a:r>
            <a:r>
              <a:rPr b="0" i="0" lang="de-DE" sz="800" u="none" cap="none" strike="noStrike">
                <a:solidFill>
                  <a:schemeClr val="lt1"/>
                </a:solidFill>
                <a:highlight>
                  <a:srgbClr val="000000"/>
                </a:highlight>
                <a:latin typeface="Arial"/>
                <a:ea typeface="Arial"/>
                <a:cs typeface="Arial"/>
                <a:sym typeface="Arial"/>
              </a:rPr>
              <a:t>(4), pp.221-236.</a:t>
            </a:r>
            <a:endParaRPr b="0" i="0" sz="800" u="none" cap="none" strike="noStrike">
              <a:solidFill>
                <a:schemeClr val="lt1"/>
              </a:solidFill>
              <a:highlight>
                <a:srgbClr val="000000"/>
              </a:highlight>
              <a:latin typeface="Arial"/>
              <a:ea typeface="Arial"/>
              <a:cs typeface="Arial"/>
              <a:sym typeface="Arial"/>
            </a:endParaRPr>
          </a:p>
          <a:p>
            <a:pPr indent="0" lvl="0" marL="0" marR="0" rtl="0" algn="l">
              <a:lnSpc>
                <a:spcPct val="100000"/>
              </a:lnSpc>
              <a:spcBef>
                <a:spcPts val="0"/>
              </a:spcBef>
              <a:spcAft>
                <a:spcPts val="0"/>
              </a:spcAft>
              <a:buNone/>
            </a:pPr>
            <a:r>
              <a:rPr i="0" lang="de-DE" sz="800" u="none" cap="none" strike="noStrike">
                <a:solidFill>
                  <a:schemeClr val="lt1"/>
                </a:solidFill>
                <a:highlight>
                  <a:schemeClr val="dk1"/>
                </a:highlight>
              </a:rPr>
              <a:t>(2) </a:t>
            </a:r>
            <a:r>
              <a:rPr lang="de-DE" sz="800">
                <a:solidFill>
                  <a:schemeClr val="lt1"/>
                </a:solidFill>
                <a:highlight>
                  <a:schemeClr val="dk1"/>
                </a:highlight>
              </a:rPr>
              <a:t>Pollard, R., 2008. Home advantage in football: A current review of an unsolved puzzle. </a:t>
            </a:r>
            <a:r>
              <a:rPr i="1" lang="de-DE" sz="800">
                <a:solidFill>
                  <a:schemeClr val="lt1"/>
                </a:solidFill>
                <a:highlight>
                  <a:schemeClr val="dk1"/>
                </a:highlight>
              </a:rPr>
              <a:t>The open sports sciences journal</a:t>
            </a:r>
            <a:r>
              <a:rPr lang="de-DE" sz="800">
                <a:solidFill>
                  <a:schemeClr val="lt1"/>
                </a:solidFill>
                <a:highlight>
                  <a:schemeClr val="dk1"/>
                </a:highlight>
              </a:rPr>
              <a:t>, </a:t>
            </a:r>
            <a:r>
              <a:rPr i="1" lang="de-DE" sz="800">
                <a:solidFill>
                  <a:schemeClr val="lt1"/>
                </a:solidFill>
                <a:highlight>
                  <a:schemeClr val="dk1"/>
                </a:highlight>
              </a:rPr>
              <a:t>1</a:t>
            </a:r>
            <a:r>
              <a:rPr lang="de-DE" sz="800">
                <a:solidFill>
                  <a:schemeClr val="lt1"/>
                </a:solidFill>
                <a:highlight>
                  <a:schemeClr val="dk1"/>
                </a:highlight>
              </a:rPr>
              <a:t>(1).</a:t>
            </a:r>
            <a:endParaRPr sz="800">
              <a:solidFill>
                <a:schemeClr val="lt1"/>
              </a:solidFill>
              <a:highlight>
                <a:schemeClr val="dk1"/>
              </a:highlight>
            </a:endParaRPr>
          </a:p>
          <a:p>
            <a:pPr indent="0" lvl="0" marL="0" marR="0" rtl="0" algn="l">
              <a:lnSpc>
                <a:spcPct val="100000"/>
              </a:lnSpc>
              <a:spcBef>
                <a:spcPts val="0"/>
              </a:spcBef>
              <a:spcAft>
                <a:spcPts val="0"/>
              </a:spcAft>
              <a:buNone/>
            </a:pPr>
            <a:r>
              <a:rPr b="0" i="0" lang="de-DE" sz="800" u="none" cap="none" strike="noStrike">
                <a:solidFill>
                  <a:schemeClr val="lt1"/>
                </a:solidFill>
                <a:latin typeface="Arial"/>
                <a:ea typeface="Arial"/>
                <a:cs typeface="Arial"/>
                <a:sym typeface="Arial"/>
              </a:rPr>
              <a:t>(3) Carron, A.V., Loughhead, T.M. and Bray, S.R., 2005. The home advantage in sport competitions: Courneya and Carron's (1992) conceptual framework a decade later. </a:t>
            </a:r>
            <a:r>
              <a:rPr b="0" i="1" lang="de-DE" sz="800" u="none" cap="none" strike="noStrike">
                <a:solidFill>
                  <a:schemeClr val="lt1"/>
                </a:solidFill>
                <a:latin typeface="Arial"/>
                <a:ea typeface="Arial"/>
                <a:cs typeface="Arial"/>
                <a:sym typeface="Arial"/>
              </a:rPr>
              <a:t>Journal of sports sciences</a:t>
            </a:r>
            <a:r>
              <a:rPr b="0" i="0" lang="de-DE" sz="800" u="none" cap="none" strike="noStrike">
                <a:solidFill>
                  <a:schemeClr val="lt1"/>
                </a:solidFill>
                <a:latin typeface="Arial"/>
                <a:ea typeface="Arial"/>
                <a:cs typeface="Arial"/>
                <a:sym typeface="Arial"/>
              </a:rPr>
              <a:t>, </a:t>
            </a:r>
            <a:r>
              <a:rPr b="0" i="1" lang="de-DE" sz="800" u="none" cap="none" strike="noStrike">
                <a:solidFill>
                  <a:schemeClr val="lt1"/>
                </a:solidFill>
                <a:latin typeface="Arial"/>
                <a:ea typeface="Arial"/>
                <a:cs typeface="Arial"/>
                <a:sym typeface="Arial"/>
              </a:rPr>
              <a:t>23</a:t>
            </a:r>
            <a:r>
              <a:rPr b="0" i="0" lang="de-DE" sz="800" u="none" cap="none" strike="noStrike">
                <a:solidFill>
                  <a:schemeClr val="lt1"/>
                </a:solidFill>
                <a:latin typeface="Arial"/>
                <a:ea typeface="Arial"/>
                <a:cs typeface="Arial"/>
                <a:sym typeface="Arial"/>
              </a:rPr>
              <a:t>(4), pp.395-407.</a:t>
            </a:r>
            <a:endParaRPr sz="800">
              <a:solidFill>
                <a:schemeClr val="lt1"/>
              </a:solidFill>
            </a:endParaRPr>
          </a:p>
          <a:p>
            <a:pPr indent="0" lvl="0" marL="0" marR="0" rtl="0" algn="l">
              <a:lnSpc>
                <a:spcPct val="100000"/>
              </a:lnSpc>
              <a:spcBef>
                <a:spcPts val="0"/>
              </a:spcBef>
              <a:spcAft>
                <a:spcPts val="0"/>
              </a:spcAft>
              <a:buNone/>
            </a:pPr>
            <a:r>
              <a:t/>
            </a:r>
            <a:endParaRPr sz="800">
              <a:solidFill>
                <a:schemeClr val="lt1"/>
              </a:solidFill>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accent3"/>
                </a:solidFill>
                <a:latin typeface="Archivo Black"/>
                <a:ea typeface="Archivo Black"/>
                <a:cs typeface="Archivo Black"/>
                <a:sym typeface="Archivo Black"/>
              </a:rPr>
              <a:t>Pictures:</a:t>
            </a:r>
            <a:endParaRPr>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latin typeface="Archivo Black"/>
                <a:ea typeface="Archivo Black"/>
                <a:cs typeface="Archivo Black"/>
                <a:sym typeface="Archivo Black"/>
              </a:rPr>
              <a:t>Slide </a:t>
            </a:r>
            <a:r>
              <a:rPr lang="de-DE" sz="800">
                <a:solidFill>
                  <a:schemeClr val="lt1"/>
                </a:solidFill>
                <a:latin typeface="Archivo Black"/>
                <a:ea typeface="Archivo Black"/>
                <a:cs typeface="Archivo Black"/>
                <a:sym typeface="Archivo Black"/>
              </a:rPr>
              <a:t>4</a:t>
            </a:r>
            <a:r>
              <a:rPr b="0" i="0" lang="de-DE" sz="800" u="none" cap="none" strike="noStrike">
                <a:solidFill>
                  <a:schemeClr val="lt1"/>
                </a:solidFill>
                <a:latin typeface="Archivo Black"/>
                <a:ea typeface="Archivo Black"/>
                <a:cs typeface="Archivo Black"/>
                <a:sym typeface="Archivo Black"/>
              </a:rPr>
              <a:t>:</a:t>
            </a:r>
            <a:endParaRPr/>
          </a:p>
          <a:p>
            <a:pPr indent="0" lvl="0" marL="0" marR="0" rtl="0" algn="l">
              <a:lnSpc>
                <a:spcPct val="100000"/>
              </a:lnSpc>
              <a:spcBef>
                <a:spcPts val="0"/>
              </a:spcBef>
              <a:spcAft>
                <a:spcPts val="0"/>
              </a:spcAft>
              <a:buNone/>
            </a:pPr>
            <a:r>
              <a:rPr lang="de-DE" sz="800">
                <a:solidFill>
                  <a:schemeClr val="lt1"/>
                </a:solidFill>
                <a:highlight>
                  <a:schemeClr val="dk1"/>
                </a:highlight>
              </a:rPr>
              <a:t>Leite, W.S., 2017. Home advantage: Comparison between the major European football leagues. </a:t>
            </a:r>
            <a:r>
              <a:rPr i="1" lang="de-DE" sz="800">
                <a:solidFill>
                  <a:schemeClr val="lt1"/>
                </a:solidFill>
                <a:highlight>
                  <a:schemeClr val="dk1"/>
                </a:highlight>
              </a:rPr>
              <a:t>Athens Journal of Sports</a:t>
            </a:r>
            <a:r>
              <a:rPr lang="de-DE" sz="800">
                <a:solidFill>
                  <a:schemeClr val="lt1"/>
                </a:solidFill>
                <a:highlight>
                  <a:schemeClr val="dk1"/>
                </a:highlight>
              </a:rPr>
              <a:t>, </a:t>
            </a:r>
            <a:r>
              <a:rPr i="1" lang="de-DE" sz="800">
                <a:solidFill>
                  <a:schemeClr val="lt1"/>
                </a:solidFill>
                <a:highlight>
                  <a:schemeClr val="dk1"/>
                </a:highlight>
              </a:rPr>
              <a:t>4</a:t>
            </a:r>
            <a:r>
              <a:rPr lang="de-DE" sz="800">
                <a:solidFill>
                  <a:schemeClr val="lt1"/>
                </a:solidFill>
                <a:highlight>
                  <a:schemeClr val="dk1"/>
                </a:highlight>
              </a:rPr>
              <a:t>(1), pp.65-74.</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latin typeface="Arial"/>
                <a:ea typeface="Arial"/>
                <a:cs typeface="Arial"/>
                <a:sym typeface="Arial"/>
              </a:rPr>
              <a:t>- All screenshots and web sources were taken or visited in 2</a:t>
            </a:r>
            <a:r>
              <a:rPr lang="de-DE" sz="800">
                <a:solidFill>
                  <a:schemeClr val="lt1"/>
                </a:solidFill>
              </a:rPr>
              <a:t>5</a:t>
            </a:r>
            <a:r>
              <a:rPr b="0" i="0" lang="de-DE" sz="800" u="none" cap="none" strike="noStrike">
                <a:solidFill>
                  <a:schemeClr val="lt1"/>
                </a:solidFill>
                <a:latin typeface="Arial"/>
                <a:ea typeface="Arial"/>
                <a:cs typeface="Arial"/>
                <a:sym typeface="Arial"/>
              </a:rPr>
              <a:t>.01.202</a:t>
            </a:r>
            <a:r>
              <a:rPr lang="de-DE" sz="800">
                <a:solidFill>
                  <a:schemeClr val="lt1"/>
                </a:solidFill>
              </a:rPr>
              <a:t>2</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1621765" y="2589675"/>
            <a:ext cx="6142009"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Recap</a:t>
            </a:r>
            <a:endParaRPr/>
          </a:p>
        </p:txBody>
      </p:sp>
      <p:sp>
        <p:nvSpPr>
          <p:cNvPr id="143" name="Google Shape;143;p3"/>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2100"/>
              <a:buNone/>
            </a:pPr>
            <a:r>
              <a:rPr lang="de-DE"/>
              <a:t>What was it again </a:t>
            </a:r>
            <a:r>
              <a:rPr lang="de-DE"/>
              <a:t>about</a:t>
            </a:r>
            <a:r>
              <a:rPr lang="de-DE"/>
              <a:t>?</a:t>
            </a:r>
            <a:endParaRPr/>
          </a:p>
          <a:p>
            <a:pPr indent="0" lvl="0" marL="0" rtl="0" algn="ctr">
              <a:lnSpc>
                <a:spcPct val="100000"/>
              </a:lnSpc>
              <a:spcBef>
                <a:spcPts val="0"/>
              </a:spcBef>
              <a:spcAft>
                <a:spcPts val="0"/>
              </a:spcAft>
              <a:buSzPts val="2100"/>
              <a:buNone/>
            </a:pPr>
            <a:r>
              <a:t/>
            </a:r>
            <a:endParaRPr/>
          </a:p>
        </p:txBody>
      </p:sp>
      <p:sp>
        <p:nvSpPr>
          <p:cNvPr id="144" name="Google Shape;144;p3"/>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3">
                                            <p:txEl>
                                              <p:pRg end="1" st="1"/>
                                            </p:txEl>
                                          </p:spTgt>
                                        </p:tgtEl>
                                        <p:attrNameLst>
                                          <p:attrName>style.visibility</p:attrName>
                                        </p:attrNameLst>
                                      </p:cBhvr>
                                      <p:to>
                                        <p:strVal val="visible"/>
                                      </p:to>
                                    </p:set>
                                    <p:animEffect filter="fade" transition="in">
                                      <p:cBhvr>
                                        <p:cTn dur="500"/>
                                        <p:tgtEl>
                                          <p:spTgt spid="1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Home Advantage</a:t>
            </a:r>
            <a:endParaRPr/>
          </a:p>
        </p:txBody>
      </p:sp>
      <p:sp>
        <p:nvSpPr>
          <p:cNvPr id="150" name="Google Shape;150;p4"/>
          <p:cNvSpPr txBox="1"/>
          <p:nvPr/>
        </p:nvSpPr>
        <p:spPr>
          <a:xfrm>
            <a:off x="5256912" y="425314"/>
            <a:ext cx="1909432" cy="2360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51" name="Google Shape;151;p4"/>
          <p:cNvSpPr txBox="1"/>
          <p:nvPr/>
        </p:nvSpPr>
        <p:spPr>
          <a:xfrm>
            <a:off x="696175" y="1150625"/>
            <a:ext cx="2710200" cy="17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i="0" lang="de-DE" sz="1200" u="none" cap="none" strike="noStrike">
                <a:solidFill>
                  <a:schemeClr val="accent3"/>
                </a:solidFill>
                <a:latin typeface="Archivo Black"/>
                <a:ea typeface="Archivo Black"/>
                <a:cs typeface="Archivo Black"/>
                <a:sym typeface="Archivo Black"/>
              </a:rPr>
              <a:t>Alan M. Nevill and Roger L. Holder</a:t>
            </a:r>
            <a:r>
              <a:rPr i="0" lang="de-DE" sz="1200" u="none" cap="none" strike="noStrike">
                <a:solidFill>
                  <a:schemeClr val="lt1"/>
                </a:solidFill>
                <a:latin typeface="Archivo Black"/>
                <a:ea typeface="Archivo Black"/>
                <a:cs typeface="Archivo Black"/>
                <a:sym typeface="Archivo Black"/>
              </a:rPr>
              <a:t> - 4 main reasons (1):</a:t>
            </a:r>
            <a:endParaRPr sz="1200">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200" u="none" cap="none" strike="noStrike">
              <a:solidFill>
                <a:schemeClr val="lt1"/>
              </a:solidFill>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i="0" lang="de-DE" sz="1200" u="none" cap="none" strike="noStrike">
                <a:solidFill>
                  <a:schemeClr val="lt1"/>
                </a:solidFill>
                <a:latin typeface="Archivo Black"/>
                <a:ea typeface="Archivo Black"/>
                <a:cs typeface="Archivo Black"/>
                <a:sym typeface="Archivo Black"/>
              </a:rPr>
              <a:t>Crowd</a:t>
            </a:r>
            <a:endParaRPr sz="1200">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i="0" lang="de-DE" sz="1200" u="none" cap="none" strike="noStrike">
                <a:solidFill>
                  <a:schemeClr val="lt1"/>
                </a:solidFill>
                <a:latin typeface="Archivo Black"/>
                <a:ea typeface="Archivo Black"/>
                <a:cs typeface="Archivo Black"/>
                <a:sym typeface="Archivo Black"/>
              </a:rPr>
              <a:t>Learning</a:t>
            </a:r>
            <a:endParaRPr sz="1200">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i="0" lang="de-DE" sz="1200" u="none" cap="none" strike="noStrike">
                <a:solidFill>
                  <a:schemeClr val="lt1"/>
                </a:solidFill>
                <a:latin typeface="Archivo Black"/>
                <a:ea typeface="Archivo Black"/>
                <a:cs typeface="Archivo Black"/>
                <a:sym typeface="Archivo Black"/>
              </a:rPr>
              <a:t>Travel</a:t>
            </a:r>
            <a:endParaRPr sz="1200">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i="0" lang="de-DE" sz="1200" u="none" cap="none" strike="noStrike">
                <a:solidFill>
                  <a:schemeClr val="lt1"/>
                </a:solidFill>
                <a:latin typeface="Archivo Black"/>
                <a:ea typeface="Archivo Black"/>
                <a:cs typeface="Archivo Black"/>
                <a:sym typeface="Archivo Black"/>
              </a:rPr>
              <a:t>Rule factors</a:t>
            </a:r>
            <a:endParaRPr i="0" sz="1200" u="none" cap="none" strike="noStrike">
              <a:solidFill>
                <a:schemeClr val="lt1"/>
              </a:solidFill>
              <a:latin typeface="Archivo Black"/>
              <a:ea typeface="Archivo Black"/>
              <a:cs typeface="Archivo Black"/>
              <a:sym typeface="Archivo Black"/>
            </a:endParaRPr>
          </a:p>
        </p:txBody>
      </p:sp>
      <p:sp>
        <p:nvSpPr>
          <p:cNvPr id="152" name="Google Shape;152;p4"/>
          <p:cNvSpPr txBox="1"/>
          <p:nvPr/>
        </p:nvSpPr>
        <p:spPr>
          <a:xfrm>
            <a:off x="713250" y="3065175"/>
            <a:ext cx="4404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Relevance:</a:t>
            </a:r>
            <a:endParaRPr sz="1200">
              <a:solidFill>
                <a:schemeClr val="accent3"/>
              </a:solidFill>
              <a:latin typeface="Archivo Black"/>
              <a:ea typeface="Archivo Black"/>
              <a:cs typeface="Archivo Black"/>
              <a:sym typeface="Archivo Black"/>
            </a:endParaRPr>
          </a:p>
          <a:p>
            <a:pPr indent="0" lvl="0" marL="0" rtl="0" algn="l">
              <a:spcBef>
                <a:spcPts val="0"/>
              </a:spcBef>
              <a:spcAft>
                <a:spcPts val="0"/>
              </a:spcAft>
              <a:buNone/>
            </a:pPr>
            <a:r>
              <a:t/>
            </a:r>
            <a:endParaRPr sz="1200">
              <a:solidFill>
                <a:schemeClr val="lt1"/>
              </a:solidFill>
              <a:latin typeface="Archivo Black"/>
              <a:ea typeface="Archivo Black"/>
              <a:cs typeface="Archivo Black"/>
              <a:sym typeface="Archivo Black"/>
            </a:endParaRPr>
          </a:p>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Fairness</a:t>
            </a:r>
            <a:endParaRPr sz="1200">
              <a:solidFill>
                <a:schemeClr val="lt1"/>
              </a:solidFill>
              <a:latin typeface="Archivo Black"/>
              <a:ea typeface="Archivo Black"/>
              <a:cs typeface="Archivo Black"/>
              <a:sym typeface="Archivo Black"/>
            </a:endParaRPr>
          </a:p>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Economy</a:t>
            </a:r>
            <a:endParaRPr sz="1200">
              <a:solidFill>
                <a:schemeClr val="lt1"/>
              </a:solidFill>
              <a:latin typeface="Archivo Black"/>
              <a:ea typeface="Archivo Black"/>
              <a:cs typeface="Archivo Black"/>
              <a:sym typeface="Archivo Black"/>
            </a:endParaRPr>
          </a:p>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Away Goals Rule</a:t>
            </a:r>
            <a:endParaRPr sz="1200">
              <a:solidFill>
                <a:schemeClr val="lt1"/>
              </a:solidFill>
              <a:latin typeface="Archivo Black"/>
              <a:ea typeface="Archivo Black"/>
              <a:cs typeface="Archivo Black"/>
              <a:sym typeface="Archivo Black"/>
            </a:endParaRPr>
          </a:p>
        </p:txBody>
      </p:sp>
      <p:sp>
        <p:nvSpPr>
          <p:cNvPr id="153" name="Google Shape;153;p4"/>
          <p:cNvSpPr txBox="1"/>
          <p:nvPr/>
        </p:nvSpPr>
        <p:spPr>
          <a:xfrm>
            <a:off x="3670725" y="1097525"/>
            <a:ext cx="442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Richard Pollard</a:t>
            </a:r>
            <a:r>
              <a:rPr lang="de-DE" sz="1200">
                <a:solidFill>
                  <a:schemeClr val="lt1"/>
                </a:solidFill>
                <a:latin typeface="Archivo Black"/>
                <a:ea typeface="Archivo Black"/>
                <a:cs typeface="Archivo Black"/>
                <a:sym typeface="Archivo Black"/>
              </a:rPr>
              <a:t> - 10 possible reasons:</a:t>
            </a:r>
            <a:endParaRPr sz="1200">
              <a:solidFill>
                <a:schemeClr val="lt1"/>
              </a:solidFill>
              <a:latin typeface="Archivo Black"/>
              <a:ea typeface="Archivo Black"/>
              <a:cs typeface="Archivo Black"/>
              <a:sym typeface="Archivo Black"/>
            </a:endParaRPr>
          </a:p>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Crowd Effects, Travel Effects, Familiarity, Referee Bias, Territoriality, Special Tactics, Rule Factors, Psychological Factors, Interaction of Causes (2)</a:t>
            </a:r>
            <a:endParaRPr sz="1200">
              <a:solidFill>
                <a:schemeClr val="lt1"/>
              </a:solidFill>
              <a:latin typeface="Archivo Black"/>
              <a:ea typeface="Archivo Black"/>
              <a:cs typeface="Archivo Black"/>
              <a:sym typeface="Archivo Black"/>
            </a:endParaRPr>
          </a:p>
        </p:txBody>
      </p:sp>
      <p:pic>
        <p:nvPicPr>
          <p:cNvPr id="154" name="Google Shape;154;p4"/>
          <p:cNvPicPr preferRelativeResize="0"/>
          <p:nvPr/>
        </p:nvPicPr>
        <p:blipFill>
          <a:blip r:embed="rId3">
            <a:alphaModFix/>
          </a:blip>
          <a:stretch>
            <a:fillRect/>
          </a:stretch>
        </p:blipFill>
        <p:spPr>
          <a:xfrm>
            <a:off x="3823125" y="2148332"/>
            <a:ext cx="3603425" cy="22419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ph type="title"/>
          </p:nvPr>
        </p:nvSpPr>
        <p:spPr>
          <a:xfrm>
            <a:off x="373675" y="539500"/>
            <a:ext cx="8057075"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solidFill>
                  <a:schemeClr val="accent3"/>
                </a:solidFill>
              </a:rPr>
              <a:t>RQ</a:t>
            </a:r>
            <a:r>
              <a:rPr lang="de-DE"/>
              <a:t> to </a:t>
            </a:r>
            <a:r>
              <a:rPr lang="de-DE">
                <a:solidFill>
                  <a:schemeClr val="accent3"/>
                </a:solidFill>
              </a:rPr>
              <a:t>DQ</a:t>
            </a:r>
            <a:endParaRPr>
              <a:solidFill>
                <a:schemeClr val="accent3"/>
              </a:solidFill>
            </a:endParaRPr>
          </a:p>
        </p:txBody>
      </p:sp>
      <p:sp>
        <p:nvSpPr>
          <p:cNvPr id="160" name="Google Shape;160;p5"/>
          <p:cNvSpPr txBox="1"/>
          <p:nvPr>
            <p:ph idx="1" type="body"/>
          </p:nvPr>
        </p:nvSpPr>
        <p:spPr>
          <a:xfrm>
            <a:off x="373675" y="1261700"/>
            <a:ext cx="8347200" cy="3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de-DE" sz="1700">
                <a:solidFill>
                  <a:schemeClr val="lt1"/>
                </a:solidFill>
                <a:latin typeface="Archivo Black"/>
                <a:ea typeface="Archivo Black"/>
                <a:cs typeface="Archivo Black"/>
                <a:sym typeface="Archivo Black"/>
              </a:rPr>
              <a:t>RQ: Does Home Advantage exist in professional European football?</a:t>
            </a:r>
            <a:endParaRPr sz="6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600"/>
          </a:p>
          <a:p>
            <a:pPr indent="0" lvl="0" marL="0" rtl="0" algn="l">
              <a:lnSpc>
                <a:spcPct val="100000"/>
              </a:lnSpc>
              <a:spcBef>
                <a:spcPts val="0"/>
              </a:spcBef>
              <a:spcAft>
                <a:spcPts val="0"/>
              </a:spcAft>
              <a:buClr>
                <a:schemeClr val="dk1"/>
              </a:buClr>
              <a:buSzPts val="1100"/>
              <a:buFont typeface="Arial"/>
              <a:buNone/>
            </a:pPr>
            <a:r>
              <a:t/>
            </a:r>
            <a:endParaRPr sz="600"/>
          </a:p>
          <a:p>
            <a:pPr indent="0" lvl="0" marL="914400" rtl="0" algn="l">
              <a:lnSpc>
                <a:spcPct val="100000"/>
              </a:lnSpc>
              <a:spcBef>
                <a:spcPts val="0"/>
              </a:spcBef>
              <a:spcAft>
                <a:spcPts val="0"/>
              </a:spcAft>
              <a:buSzPts val="1800"/>
              <a:buNone/>
            </a:pPr>
            <a:r>
              <a:t/>
            </a:r>
            <a:endParaRPr/>
          </a:p>
        </p:txBody>
      </p:sp>
      <p:sp>
        <p:nvSpPr>
          <p:cNvPr id="161" name="Google Shape;161;p5"/>
          <p:cNvSpPr txBox="1"/>
          <p:nvPr/>
        </p:nvSpPr>
        <p:spPr>
          <a:xfrm>
            <a:off x="373675" y="1695095"/>
            <a:ext cx="8348400" cy="4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de-DE" sz="1400" u="none" cap="none" strike="noStrike">
                <a:solidFill>
                  <a:schemeClr val="lt1"/>
                </a:solidFill>
                <a:latin typeface="Archivo Black"/>
                <a:ea typeface="Archivo Black"/>
                <a:cs typeface="Archivo Black"/>
                <a:sym typeface="Archivo Black"/>
              </a:rPr>
              <a:t>I. Construct -</a:t>
            </a:r>
            <a:r>
              <a:rPr b="0" i="0" lang="de-DE" sz="1400" u="none" cap="none" strike="noStrike">
                <a:solidFill>
                  <a:schemeClr val="accent3"/>
                </a:solidFill>
                <a:latin typeface="Archivo Black"/>
                <a:ea typeface="Archivo Black"/>
                <a:cs typeface="Archivo Black"/>
                <a:sym typeface="Archivo Black"/>
              </a:rPr>
              <a:t> Home Advantage</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62" name="Google Shape;162;p5"/>
          <p:cNvSpPr txBox="1"/>
          <p:nvPr/>
        </p:nvSpPr>
        <p:spPr>
          <a:xfrm>
            <a:off x="373675" y="1998672"/>
            <a:ext cx="8348400" cy="3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de-DE" sz="1400" u="none" cap="none" strike="noStrike">
                <a:solidFill>
                  <a:schemeClr val="lt1"/>
                </a:solidFill>
                <a:latin typeface="Archivo Black"/>
                <a:ea typeface="Archivo Black"/>
                <a:cs typeface="Archivo Black"/>
                <a:sym typeface="Archivo Black"/>
              </a:rPr>
              <a:t>II. Construct - </a:t>
            </a:r>
            <a:r>
              <a:rPr b="0" i="0" lang="de-DE" sz="1400" u="none" cap="none" strike="noStrike">
                <a:solidFill>
                  <a:srgbClr val="00B0F0"/>
                </a:solidFill>
                <a:latin typeface="Archivo Black"/>
                <a:ea typeface="Archivo Black"/>
                <a:cs typeface="Archivo Black"/>
                <a:sym typeface="Archivo Black"/>
              </a:rPr>
              <a:t>Professional European Football</a:t>
            </a:r>
            <a:endParaRPr b="0" i="0" sz="600" u="none" cap="none" strike="noStrike">
              <a:solidFill>
                <a:srgbClr val="00B0F0"/>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63" name="Google Shape;163;p5"/>
          <p:cNvSpPr txBox="1"/>
          <p:nvPr/>
        </p:nvSpPr>
        <p:spPr>
          <a:xfrm>
            <a:off x="373675" y="3363625"/>
            <a:ext cx="7956000" cy="10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1" i="0" lang="de-DE" sz="2000" u="none" cap="none" strike="noStrike">
                <a:solidFill>
                  <a:schemeClr val="lt1"/>
                </a:solidFill>
                <a:latin typeface="Archivo Black"/>
                <a:ea typeface="Archivo Black"/>
                <a:cs typeface="Archivo Black"/>
                <a:sym typeface="Archivo Black"/>
              </a:rPr>
              <a:t>DQ:</a:t>
            </a:r>
            <a:r>
              <a:rPr i="0" lang="de-DE" sz="2000" u="none" cap="none" strike="noStrike">
                <a:solidFill>
                  <a:schemeClr val="accent3"/>
                </a:solidFill>
                <a:latin typeface="Archivo Black"/>
                <a:ea typeface="Archivo Black"/>
                <a:cs typeface="Archivo Black"/>
                <a:sym typeface="Archivo Black"/>
              </a:rPr>
              <a:t> Do host teams win more than 50% of the equal number of home and away matches</a:t>
            </a:r>
            <a:r>
              <a:rPr i="0" lang="de-DE" sz="2000" u="none" cap="none" strike="noStrike">
                <a:solidFill>
                  <a:schemeClr val="lt1"/>
                </a:solidFill>
                <a:latin typeface="Archivo Black"/>
                <a:ea typeface="Archivo Black"/>
                <a:cs typeface="Archivo Black"/>
                <a:sym typeface="Archivo Black"/>
              </a:rPr>
              <a:t> </a:t>
            </a:r>
            <a:r>
              <a:rPr i="0" lang="de-DE" sz="2000" u="none" cap="none" strike="noStrike">
                <a:solidFill>
                  <a:srgbClr val="00B0F0"/>
                </a:solidFill>
                <a:latin typeface="Archivo Black"/>
                <a:ea typeface="Archivo Black"/>
                <a:cs typeface="Archivo Black"/>
                <a:sym typeface="Archivo Black"/>
              </a:rPr>
              <a:t>in the first leagues of Germany, England, Spain, Italy, France</a:t>
            </a:r>
            <a:r>
              <a:rPr lang="de-DE" sz="2000">
                <a:solidFill>
                  <a:srgbClr val="00B0F0"/>
                </a:solidFill>
                <a:latin typeface="Archivo Black"/>
                <a:ea typeface="Archivo Black"/>
                <a:cs typeface="Archivo Black"/>
                <a:sym typeface="Archivo Black"/>
              </a:rPr>
              <a:t>,</a:t>
            </a:r>
            <a:r>
              <a:rPr i="0" lang="de-DE" sz="2000" u="none" cap="none" strike="noStrike">
                <a:solidFill>
                  <a:srgbClr val="00B0F0"/>
                </a:solidFill>
                <a:latin typeface="Archivo Black"/>
                <a:ea typeface="Archivo Black"/>
                <a:cs typeface="Archivo Black"/>
                <a:sym typeface="Archivo Black"/>
              </a:rPr>
              <a:t> the Champions and Europ</a:t>
            </a:r>
            <a:r>
              <a:rPr lang="de-DE" sz="2000">
                <a:solidFill>
                  <a:srgbClr val="00B0F0"/>
                </a:solidFill>
                <a:latin typeface="Archivo Black"/>
                <a:ea typeface="Archivo Black"/>
                <a:cs typeface="Archivo Black"/>
                <a:sym typeface="Archivo Black"/>
              </a:rPr>
              <a:t>a</a:t>
            </a:r>
            <a:r>
              <a:rPr i="0" lang="de-DE" sz="2000" u="none" cap="none" strike="noStrike">
                <a:solidFill>
                  <a:srgbClr val="00B0F0"/>
                </a:solidFill>
                <a:latin typeface="Archivo Black"/>
                <a:ea typeface="Archivo Black"/>
                <a:cs typeface="Archivo Black"/>
                <a:sym typeface="Archivo Black"/>
              </a:rPr>
              <a:t> League?</a:t>
            </a:r>
            <a:endParaRPr>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6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i="0" sz="1400" u="none" cap="none" strike="noStrike">
              <a:solidFill>
                <a:schemeClr val="lt1"/>
              </a:solidFill>
              <a:latin typeface="Archivo Black"/>
              <a:ea typeface="Archivo Black"/>
              <a:cs typeface="Archivo Black"/>
              <a:sym typeface="Archivo Black"/>
            </a:endParaRPr>
          </a:p>
        </p:txBody>
      </p:sp>
      <p:sp>
        <p:nvSpPr>
          <p:cNvPr id="164" name="Google Shape;164;p5"/>
          <p:cNvSpPr/>
          <p:nvPr/>
        </p:nvSpPr>
        <p:spPr>
          <a:xfrm>
            <a:off x="3919665" y="2539494"/>
            <a:ext cx="325200" cy="696900"/>
          </a:xfrm>
          <a:prstGeom prst="down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500"/>
                                        <p:tgtEl>
                                          <p:spTgt spid="16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500"/>
                                        <p:tgtEl>
                                          <p:spTgt spid="16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
                                            <p:txEl>
                                              <p:pRg end="2" st="2"/>
                                            </p:txEl>
                                          </p:spTgt>
                                        </p:tgtEl>
                                        <p:attrNameLst>
                                          <p:attrName>style.visibility</p:attrName>
                                        </p:attrNameLst>
                                      </p:cBhvr>
                                      <p:to>
                                        <p:strVal val="visible"/>
                                      </p:to>
                                    </p:set>
                                    <p:animEffect filter="fade" transition="in">
                                      <p:cBhvr>
                                        <p:cTn dur="500"/>
                                        <p:tgtEl>
                                          <p:spTgt spid="16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0">
                                            <p:txEl>
                                              <p:pRg end="3" st="3"/>
                                            </p:txEl>
                                          </p:spTgt>
                                        </p:tgtEl>
                                        <p:attrNameLst>
                                          <p:attrName>style.visibility</p:attrName>
                                        </p:attrNameLst>
                                      </p:cBhvr>
                                      <p:to>
                                        <p:strVal val="visible"/>
                                      </p:to>
                                    </p:set>
                                    <p:animEffect filter="fade" transition="in">
                                      <p:cBhvr>
                                        <p:cTn dur="500"/>
                                        <p:tgtEl>
                                          <p:spTgt spid="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7"/>
          <p:cNvSpPr txBox="1"/>
          <p:nvPr>
            <p:ph type="title"/>
          </p:nvPr>
        </p:nvSpPr>
        <p:spPr>
          <a:xfrm>
            <a:off x="1449238" y="2589675"/>
            <a:ext cx="684937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Progress</a:t>
            </a:r>
            <a:endParaRPr sz="4700"/>
          </a:p>
        </p:txBody>
      </p:sp>
      <p:sp>
        <p:nvSpPr>
          <p:cNvPr id="170" name="Google Shape;170;p7"/>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342900" lvl="0" marL="457200" rtl="0" algn="ctr">
              <a:spcBef>
                <a:spcPts val="0"/>
              </a:spcBef>
              <a:spcAft>
                <a:spcPts val="0"/>
              </a:spcAft>
              <a:buClr>
                <a:schemeClr val="dk1"/>
              </a:buClr>
              <a:buSzPts val="2100"/>
              <a:buFont typeface="Arial"/>
              <a:buNone/>
            </a:pPr>
            <a:r>
              <a:rPr lang="de-DE"/>
              <a:t>How far did we come?</a:t>
            </a:r>
            <a:endParaRPr/>
          </a:p>
          <a:p>
            <a:pPr indent="0" lvl="0" marL="0" rtl="0" algn="ctr">
              <a:lnSpc>
                <a:spcPct val="100000"/>
              </a:lnSpc>
              <a:spcBef>
                <a:spcPts val="0"/>
              </a:spcBef>
              <a:spcAft>
                <a:spcPts val="0"/>
              </a:spcAft>
              <a:buSzPts val="2100"/>
              <a:buNone/>
            </a:pPr>
            <a:r>
              <a:t/>
            </a:r>
            <a:endParaRPr/>
          </a:p>
        </p:txBody>
      </p:sp>
      <p:sp>
        <p:nvSpPr>
          <p:cNvPr id="171" name="Google Shape;171;p7"/>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500"/>
                                        <p:tgtEl>
                                          <p:spTgt spid="1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500"/>
                                        <p:tgtEl>
                                          <p:spTgt spid="17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1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Tech Stack</a:t>
            </a:r>
            <a:endParaRPr/>
          </a:p>
        </p:txBody>
      </p:sp>
      <p:sp>
        <p:nvSpPr>
          <p:cNvPr id="177" name="Google Shape;177;p10"/>
          <p:cNvSpPr txBox="1"/>
          <p:nvPr/>
        </p:nvSpPr>
        <p:spPr>
          <a:xfrm>
            <a:off x="561975" y="978694"/>
            <a:ext cx="5229300" cy="116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solidFill>
                <a:schemeClr val="lt1"/>
              </a:solidFill>
              <a:latin typeface="Archivo Black"/>
              <a:ea typeface="Archivo Black"/>
              <a:cs typeface="Archivo Black"/>
              <a:sym typeface="Archivo Black"/>
            </a:endParaRPr>
          </a:p>
          <a:p>
            <a:pPr indent="-317500" lvl="0" marL="457200" marR="0" rtl="0" algn="l">
              <a:lnSpc>
                <a:spcPct val="100000"/>
              </a:lnSpc>
              <a:spcBef>
                <a:spcPts val="0"/>
              </a:spcBef>
              <a:spcAft>
                <a:spcPts val="0"/>
              </a:spcAft>
              <a:buClr>
                <a:schemeClr val="lt1"/>
              </a:buClr>
              <a:buSzPts val="1400"/>
              <a:buFont typeface="Archivo Black"/>
              <a:buChar char="-"/>
            </a:pPr>
            <a:r>
              <a:rPr lang="de-DE">
                <a:solidFill>
                  <a:schemeClr val="accent3"/>
                </a:solidFill>
                <a:latin typeface="Archivo Black"/>
                <a:ea typeface="Archivo Black"/>
                <a:cs typeface="Archivo Black"/>
                <a:sym typeface="Archivo Black"/>
              </a:rPr>
              <a:t>Python</a:t>
            </a:r>
            <a:r>
              <a:rPr lang="de-DE">
                <a:solidFill>
                  <a:schemeClr val="lt1"/>
                </a:solidFill>
                <a:latin typeface="Archivo Black"/>
                <a:ea typeface="Archivo Black"/>
                <a:cs typeface="Archivo Black"/>
                <a:sym typeface="Archivo Black"/>
              </a:rPr>
              <a:t> for writing scripts</a:t>
            </a:r>
            <a:endParaRPr>
              <a:solidFill>
                <a:schemeClr val="lt1"/>
              </a:solidFill>
              <a:latin typeface="Archivo Black"/>
              <a:ea typeface="Archivo Black"/>
              <a:cs typeface="Archivo Black"/>
              <a:sym typeface="Archivo Black"/>
            </a:endParaRPr>
          </a:p>
          <a:p>
            <a:pPr indent="-317500" lvl="0" marL="457200" marR="0" rtl="0" algn="l">
              <a:lnSpc>
                <a:spcPct val="100000"/>
              </a:lnSpc>
              <a:spcBef>
                <a:spcPts val="0"/>
              </a:spcBef>
              <a:spcAft>
                <a:spcPts val="0"/>
              </a:spcAft>
              <a:buClr>
                <a:schemeClr val="lt1"/>
              </a:buClr>
              <a:buSzPts val="1400"/>
              <a:buFont typeface="Archivo Black"/>
              <a:buChar char="-"/>
            </a:pPr>
            <a:r>
              <a:rPr lang="de-DE">
                <a:solidFill>
                  <a:schemeClr val="lt1"/>
                </a:solidFill>
                <a:latin typeface="Archivo Black"/>
                <a:ea typeface="Archivo Black"/>
                <a:cs typeface="Archivo Black"/>
                <a:sym typeface="Archivo Black"/>
              </a:rPr>
              <a:t>imported packages: </a:t>
            </a:r>
            <a:r>
              <a:rPr lang="de-DE">
                <a:solidFill>
                  <a:schemeClr val="accent3"/>
                </a:solidFill>
                <a:latin typeface="Archivo Black"/>
                <a:ea typeface="Archivo Black"/>
                <a:cs typeface="Archivo Black"/>
                <a:sym typeface="Archivo Black"/>
              </a:rPr>
              <a:t>Pandas, requests, json, Matplotlib, Seaborn</a:t>
            </a:r>
            <a:endParaRPr>
              <a:solidFill>
                <a:schemeClr val="accent3"/>
              </a:solidFill>
              <a:latin typeface="Archivo Black"/>
              <a:ea typeface="Archivo Black"/>
              <a:cs typeface="Archivo Black"/>
              <a:sym typeface="Archivo Black"/>
            </a:endParaRPr>
          </a:p>
          <a:p>
            <a:pPr indent="0" lvl="0" marL="457200" marR="0" rtl="0" algn="l">
              <a:lnSpc>
                <a:spcPct val="100000"/>
              </a:lnSpc>
              <a:spcBef>
                <a:spcPts val="0"/>
              </a:spcBef>
              <a:spcAft>
                <a:spcPts val="0"/>
              </a:spcAft>
              <a:buNone/>
            </a:pPr>
            <a:r>
              <a:t/>
            </a:r>
            <a:endParaRPr>
              <a:solidFill>
                <a:schemeClr val="lt1"/>
              </a:solidFill>
              <a:latin typeface="Archivo Black"/>
              <a:ea typeface="Archivo Black"/>
              <a:cs typeface="Archivo Black"/>
              <a:sym typeface="Archivo Black"/>
            </a:endParaRPr>
          </a:p>
        </p:txBody>
      </p:sp>
      <p:sp>
        <p:nvSpPr>
          <p:cNvPr id="178" name="Google Shape;178;p10"/>
          <p:cNvSpPr txBox="1"/>
          <p:nvPr/>
        </p:nvSpPr>
        <p:spPr>
          <a:xfrm>
            <a:off x="3343275" y="2486025"/>
            <a:ext cx="2743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Text hinzufügen</a:t>
            </a:r>
            <a:endParaRPr/>
          </a:p>
        </p:txBody>
      </p:sp>
      <p:pic>
        <p:nvPicPr>
          <p:cNvPr id="179" name="Google Shape;179;p10"/>
          <p:cNvPicPr preferRelativeResize="0"/>
          <p:nvPr/>
        </p:nvPicPr>
        <p:blipFill rotWithShape="1">
          <a:blip r:embed="rId3">
            <a:alphaModFix/>
          </a:blip>
          <a:srcRect b="0" l="0" r="0" t="0"/>
          <a:stretch/>
        </p:blipFill>
        <p:spPr>
          <a:xfrm>
            <a:off x="896949" y="2292275"/>
            <a:ext cx="1174700" cy="1169702"/>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2867900" y="2237900"/>
            <a:ext cx="1323100" cy="1323100"/>
          </a:xfrm>
          <a:prstGeom prst="rect">
            <a:avLst/>
          </a:prstGeom>
          <a:noFill/>
          <a:ln>
            <a:noFill/>
          </a:ln>
          <a:effectLst>
            <a:outerShdw blurRad="300038" rotWithShape="0" algn="bl" dir="5400000" dist="19050">
              <a:schemeClr val="lt1">
                <a:alpha val="50000"/>
              </a:schemeClr>
            </a:outerShdw>
          </a:effectLst>
        </p:spPr>
      </p:pic>
      <p:pic>
        <p:nvPicPr>
          <p:cNvPr descr="A picture containing text, lamp&#10;&#10;Description automatically generated" id="181" name="Google Shape;181;p10"/>
          <p:cNvPicPr preferRelativeResize="0"/>
          <p:nvPr/>
        </p:nvPicPr>
        <p:blipFill rotWithShape="1">
          <a:blip r:embed="rId5">
            <a:alphaModFix/>
          </a:blip>
          <a:srcRect b="0" l="0" r="0" t="0"/>
          <a:stretch/>
        </p:blipFill>
        <p:spPr>
          <a:xfrm>
            <a:off x="6691097" y="1333337"/>
            <a:ext cx="1861890" cy="2387600"/>
          </a:xfrm>
          <a:prstGeom prst="rect">
            <a:avLst/>
          </a:prstGeom>
          <a:noFill/>
          <a:ln>
            <a:noFill/>
          </a:ln>
          <a:effectLst>
            <a:outerShdw blurRad="185738" rotWithShape="0" algn="bl" dir="5400000" dist="19050">
              <a:schemeClr val="lt1">
                <a:alpha val="50000"/>
              </a:schemeClr>
            </a:outerShdw>
          </a:effectLst>
        </p:spPr>
      </p:pic>
      <p:pic>
        <p:nvPicPr>
          <p:cNvPr id="182" name="Google Shape;182;p10"/>
          <p:cNvPicPr preferRelativeResize="0"/>
          <p:nvPr/>
        </p:nvPicPr>
        <p:blipFill rotWithShape="1">
          <a:blip r:embed="rId6">
            <a:alphaModFix/>
          </a:blip>
          <a:srcRect b="0" l="0" r="0" t="0"/>
          <a:stretch/>
        </p:blipFill>
        <p:spPr>
          <a:xfrm>
            <a:off x="827270" y="4089323"/>
            <a:ext cx="3633631" cy="668600"/>
          </a:xfrm>
          <a:prstGeom prst="rect">
            <a:avLst/>
          </a:prstGeom>
          <a:noFill/>
          <a:ln>
            <a:noFill/>
          </a:ln>
          <a:effectLst>
            <a:outerShdw blurRad="257175" rotWithShape="0" algn="bl" dir="5400000" dist="47625">
              <a:srgbClr val="FFFFFF">
                <a:alpha val="50000"/>
              </a:srgbClr>
            </a:outerShdw>
          </a:effectLst>
        </p:spPr>
      </p:pic>
      <p:pic>
        <p:nvPicPr>
          <p:cNvPr id="183" name="Google Shape;183;p10"/>
          <p:cNvPicPr preferRelativeResize="0"/>
          <p:nvPr/>
        </p:nvPicPr>
        <p:blipFill rotWithShape="1">
          <a:blip r:embed="rId7">
            <a:alphaModFix/>
          </a:blip>
          <a:srcRect b="0" l="0" r="0" t="0"/>
          <a:stretch/>
        </p:blipFill>
        <p:spPr>
          <a:xfrm>
            <a:off x="4981100" y="3690567"/>
            <a:ext cx="3038475" cy="1227266"/>
          </a:xfrm>
          <a:prstGeom prst="rect">
            <a:avLst/>
          </a:prstGeom>
          <a:noFill/>
          <a:ln>
            <a:noFill/>
          </a:ln>
          <a:effectLst>
            <a:outerShdw blurRad="200025" rotWithShape="0" algn="bl" dir="5400000" dist="19050">
              <a:schemeClr val="lt2">
                <a:alpha val="54000"/>
              </a:schemeClr>
            </a:outerShdw>
          </a:effectLst>
        </p:spPr>
      </p:pic>
      <p:pic>
        <p:nvPicPr>
          <p:cNvPr id="184" name="Google Shape;184;p10"/>
          <p:cNvPicPr preferRelativeResize="0"/>
          <p:nvPr/>
        </p:nvPicPr>
        <p:blipFill rotWithShape="1">
          <a:blip r:embed="rId8">
            <a:alphaModFix/>
          </a:blip>
          <a:srcRect b="0" l="0" r="0" t="0"/>
          <a:stretch/>
        </p:blipFill>
        <p:spPr>
          <a:xfrm>
            <a:off x="4943486" y="2264375"/>
            <a:ext cx="1219200" cy="1219200"/>
          </a:xfrm>
          <a:prstGeom prst="rect">
            <a:avLst/>
          </a:prstGeom>
          <a:noFill/>
          <a:ln>
            <a:noFill/>
          </a:ln>
        </p:spPr>
      </p:pic>
      <p:pic>
        <p:nvPicPr>
          <p:cNvPr id="185" name="Google Shape;185;p10"/>
          <p:cNvPicPr preferRelativeResize="0"/>
          <p:nvPr/>
        </p:nvPicPr>
        <p:blipFill rotWithShape="1">
          <a:blip r:embed="rId9">
            <a:alphaModFix/>
          </a:blip>
          <a:srcRect b="0" l="0" r="0" t="0"/>
          <a:stretch/>
        </p:blipFill>
        <p:spPr>
          <a:xfrm>
            <a:off x="3506088" y="321975"/>
            <a:ext cx="3027163" cy="868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9" name="Shape 189"/>
        <p:cNvGrpSpPr/>
        <p:nvPr/>
      </p:nvGrpSpPr>
      <p:grpSpPr>
        <a:xfrm>
          <a:off x="0" y="0"/>
          <a:ext cx="0" cy="0"/>
          <a:chOff x="0" y="0"/>
          <a:chExt cx="0" cy="0"/>
        </a:xfrm>
      </p:grpSpPr>
      <p:sp>
        <p:nvSpPr>
          <p:cNvPr id="190" name="Google Shape;190;g10c9d4af1d1_0_58"/>
          <p:cNvSpPr txBox="1"/>
          <p:nvPr>
            <p:ph type="title"/>
          </p:nvPr>
        </p:nvSpPr>
        <p:spPr>
          <a:xfrm>
            <a:off x="179850" y="3109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lang="de-DE"/>
              <a:t>Folder Structure</a:t>
            </a:r>
            <a:endParaRPr/>
          </a:p>
        </p:txBody>
      </p:sp>
      <p:sp>
        <p:nvSpPr>
          <p:cNvPr id="191" name="Google Shape;191;g10c9d4af1d1_0_58"/>
          <p:cNvSpPr txBox="1"/>
          <p:nvPr/>
        </p:nvSpPr>
        <p:spPr>
          <a:xfrm>
            <a:off x="714375" y="1207294"/>
            <a:ext cx="522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a:solidFill>
                <a:schemeClr val="lt1"/>
              </a:solidFill>
              <a:latin typeface="Archivo Black"/>
              <a:ea typeface="Archivo Black"/>
              <a:cs typeface="Archivo Black"/>
              <a:sym typeface="Archivo Black"/>
            </a:endParaRPr>
          </a:p>
        </p:txBody>
      </p:sp>
      <p:sp>
        <p:nvSpPr>
          <p:cNvPr id="192" name="Google Shape;192;g10c9d4af1d1_0_58"/>
          <p:cNvSpPr txBox="1"/>
          <p:nvPr/>
        </p:nvSpPr>
        <p:spPr>
          <a:xfrm>
            <a:off x="3343275" y="2486025"/>
            <a:ext cx="27432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de-DE" sz="1400" u="none" cap="none" strike="noStrike">
                <a:solidFill>
                  <a:srgbClr val="000000"/>
                </a:solidFill>
                <a:latin typeface="Arial"/>
                <a:ea typeface="Arial"/>
                <a:cs typeface="Arial"/>
                <a:sym typeface="Arial"/>
              </a:rPr>
              <a:t>Text hinzufügen</a:t>
            </a:r>
            <a:endParaRPr/>
          </a:p>
        </p:txBody>
      </p:sp>
      <p:pic>
        <p:nvPicPr>
          <p:cNvPr id="193" name="Google Shape;193;g10c9d4af1d1_0_58"/>
          <p:cNvPicPr preferRelativeResize="0"/>
          <p:nvPr/>
        </p:nvPicPr>
        <p:blipFill>
          <a:blip r:embed="rId3">
            <a:alphaModFix/>
          </a:blip>
          <a:stretch>
            <a:fillRect/>
          </a:stretch>
        </p:blipFill>
        <p:spPr>
          <a:xfrm>
            <a:off x="169236" y="1106275"/>
            <a:ext cx="2409239" cy="1375300"/>
          </a:xfrm>
          <a:prstGeom prst="rect">
            <a:avLst/>
          </a:prstGeom>
          <a:noFill/>
          <a:ln>
            <a:noFill/>
          </a:ln>
        </p:spPr>
      </p:pic>
      <p:pic>
        <p:nvPicPr>
          <p:cNvPr id="194" name="Google Shape;194;g10c9d4af1d1_0_58"/>
          <p:cNvPicPr preferRelativeResize="0"/>
          <p:nvPr/>
        </p:nvPicPr>
        <p:blipFill>
          <a:blip r:embed="rId4">
            <a:alphaModFix/>
          </a:blip>
          <a:stretch>
            <a:fillRect/>
          </a:stretch>
        </p:blipFill>
        <p:spPr>
          <a:xfrm>
            <a:off x="4142400" y="86650"/>
            <a:ext cx="2200396" cy="2494376"/>
          </a:xfrm>
          <a:prstGeom prst="rect">
            <a:avLst/>
          </a:prstGeom>
          <a:noFill/>
          <a:ln>
            <a:noFill/>
          </a:ln>
        </p:spPr>
      </p:pic>
      <p:pic>
        <p:nvPicPr>
          <p:cNvPr id="195" name="Google Shape;195;g10c9d4af1d1_0_58"/>
          <p:cNvPicPr preferRelativeResize="0"/>
          <p:nvPr/>
        </p:nvPicPr>
        <p:blipFill>
          <a:blip r:embed="rId5">
            <a:alphaModFix/>
          </a:blip>
          <a:stretch>
            <a:fillRect/>
          </a:stretch>
        </p:blipFill>
        <p:spPr>
          <a:xfrm>
            <a:off x="4118063" y="2955600"/>
            <a:ext cx="1791865" cy="2044875"/>
          </a:xfrm>
          <a:prstGeom prst="rect">
            <a:avLst/>
          </a:prstGeom>
          <a:noFill/>
          <a:ln>
            <a:noFill/>
          </a:ln>
        </p:spPr>
      </p:pic>
      <p:sp>
        <p:nvSpPr>
          <p:cNvPr id="196" name="Google Shape;196;g10c9d4af1d1_0_58"/>
          <p:cNvSpPr/>
          <p:nvPr/>
        </p:nvSpPr>
        <p:spPr>
          <a:xfrm rot="-853">
            <a:off x="2758868" y="1257038"/>
            <a:ext cx="1208400" cy="3870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g10c9d4af1d1_0_58"/>
          <p:cNvPicPr preferRelativeResize="0"/>
          <p:nvPr/>
        </p:nvPicPr>
        <p:blipFill>
          <a:blip r:embed="rId6">
            <a:alphaModFix/>
          </a:blip>
          <a:stretch>
            <a:fillRect/>
          </a:stretch>
        </p:blipFill>
        <p:spPr>
          <a:xfrm>
            <a:off x="7066391" y="2234188"/>
            <a:ext cx="1602434" cy="2654475"/>
          </a:xfrm>
          <a:prstGeom prst="rect">
            <a:avLst/>
          </a:prstGeom>
          <a:noFill/>
          <a:ln>
            <a:noFill/>
          </a:ln>
        </p:spPr>
      </p:pic>
      <p:sp>
        <p:nvSpPr>
          <p:cNvPr id="198" name="Google Shape;198;g10c9d4af1d1_0_58"/>
          <p:cNvSpPr/>
          <p:nvPr/>
        </p:nvSpPr>
        <p:spPr>
          <a:xfrm rot="5396895">
            <a:off x="4838031" y="2623975"/>
            <a:ext cx="332100" cy="2958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0c9d4af1d1_0_58"/>
          <p:cNvSpPr/>
          <p:nvPr/>
        </p:nvSpPr>
        <p:spPr>
          <a:xfrm>
            <a:off x="6025225" y="3735550"/>
            <a:ext cx="904200" cy="3078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g10c9d4af1d1_0_58"/>
          <p:cNvCxnSpPr/>
          <p:nvPr/>
        </p:nvCxnSpPr>
        <p:spPr>
          <a:xfrm>
            <a:off x="4738200" y="1071950"/>
            <a:ext cx="545400" cy="0"/>
          </a:xfrm>
          <a:prstGeom prst="straightConnector1">
            <a:avLst/>
          </a:prstGeom>
          <a:noFill/>
          <a:ln cap="flat" cmpd="sng" w="38100">
            <a:solidFill>
              <a:schemeClr val="accent3"/>
            </a:solidFill>
            <a:prstDash val="solid"/>
            <a:round/>
            <a:headEnd len="med" w="med" type="none"/>
            <a:tailEnd len="med" w="med" type="none"/>
          </a:ln>
        </p:spPr>
      </p:cxnSp>
      <p:cxnSp>
        <p:nvCxnSpPr>
          <p:cNvPr id="201" name="Google Shape;201;g10c9d4af1d1_0_58"/>
          <p:cNvCxnSpPr/>
          <p:nvPr/>
        </p:nvCxnSpPr>
        <p:spPr>
          <a:xfrm>
            <a:off x="4738200" y="3815150"/>
            <a:ext cx="545400" cy="0"/>
          </a:xfrm>
          <a:prstGeom prst="straightConnector1">
            <a:avLst/>
          </a:prstGeom>
          <a:noFill/>
          <a:ln cap="flat" cmpd="sng" w="19050">
            <a:solidFill>
              <a:schemeClr val="accent3"/>
            </a:solidFill>
            <a:prstDash val="solid"/>
            <a:round/>
            <a:headEnd len="med" w="med" type="none"/>
            <a:tailEnd len="med" w="med" type="none"/>
          </a:ln>
        </p:spPr>
      </p:cxnSp>
      <p:cxnSp>
        <p:nvCxnSpPr>
          <p:cNvPr id="202" name="Google Shape;202;g10c9d4af1d1_0_58"/>
          <p:cNvCxnSpPr/>
          <p:nvPr/>
        </p:nvCxnSpPr>
        <p:spPr>
          <a:xfrm>
            <a:off x="7405200" y="2519750"/>
            <a:ext cx="545400" cy="0"/>
          </a:xfrm>
          <a:prstGeom prst="straightConnector1">
            <a:avLst/>
          </a:prstGeom>
          <a:noFill/>
          <a:ln cap="flat" cmpd="sng" w="38100">
            <a:solidFill>
              <a:schemeClr val="accent3"/>
            </a:solidFill>
            <a:prstDash val="solid"/>
            <a:round/>
            <a:headEnd len="med" w="med" type="none"/>
            <a:tailEnd len="med" w="med" type="none"/>
          </a:ln>
        </p:spPr>
      </p:cxnSp>
      <p:pic>
        <p:nvPicPr>
          <p:cNvPr id="203" name="Google Shape;203;g10c9d4af1d1_0_58"/>
          <p:cNvPicPr preferRelativeResize="0"/>
          <p:nvPr/>
        </p:nvPicPr>
        <p:blipFill>
          <a:blip r:embed="rId7">
            <a:alphaModFix/>
          </a:blip>
          <a:stretch>
            <a:fillRect/>
          </a:stretch>
        </p:blipFill>
        <p:spPr>
          <a:xfrm>
            <a:off x="189523" y="3487350"/>
            <a:ext cx="2409250" cy="1255635"/>
          </a:xfrm>
          <a:prstGeom prst="rect">
            <a:avLst/>
          </a:prstGeom>
          <a:noFill/>
          <a:ln>
            <a:noFill/>
          </a:ln>
        </p:spPr>
      </p:pic>
      <p:sp>
        <p:nvSpPr>
          <p:cNvPr id="204" name="Google Shape;204;g10c9d4af1d1_0_58"/>
          <p:cNvSpPr/>
          <p:nvPr/>
        </p:nvSpPr>
        <p:spPr>
          <a:xfrm rot="5397011">
            <a:off x="1064174" y="2839275"/>
            <a:ext cx="690000" cy="366600"/>
          </a:xfrm>
          <a:prstGeom prst="righ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g10c9d4af1d1_0_58"/>
          <p:cNvCxnSpPr/>
          <p:nvPr/>
        </p:nvCxnSpPr>
        <p:spPr>
          <a:xfrm>
            <a:off x="699600" y="3967550"/>
            <a:ext cx="545400" cy="0"/>
          </a:xfrm>
          <a:prstGeom prst="straightConnector1">
            <a:avLst/>
          </a:prstGeom>
          <a:noFill/>
          <a:ln cap="flat" cmpd="sng" w="19050">
            <a:solidFill>
              <a:schemeClr val="accent3"/>
            </a:solidFill>
            <a:prstDash val="solid"/>
            <a:round/>
            <a:headEnd len="med" w="med" type="none"/>
            <a:tailEnd len="med" w="med" type="none"/>
          </a:ln>
        </p:spPr>
      </p:cxnSp>
      <p:sp>
        <p:nvSpPr>
          <p:cNvPr id="206" name="Google Shape;206;g10c9d4af1d1_0_58"/>
          <p:cNvSpPr txBox="1"/>
          <p:nvPr/>
        </p:nvSpPr>
        <p:spPr>
          <a:xfrm>
            <a:off x="1592775" y="2822463"/>
            <a:ext cx="1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Analysis</a:t>
            </a:r>
            <a:endParaRPr>
              <a:solidFill>
                <a:schemeClr val="accent3"/>
              </a:solidFill>
              <a:latin typeface="Archivo Black"/>
              <a:ea typeface="Archivo Black"/>
              <a:cs typeface="Archivo Black"/>
              <a:sym typeface="Archivo Black"/>
            </a:endParaRPr>
          </a:p>
        </p:txBody>
      </p:sp>
      <p:sp>
        <p:nvSpPr>
          <p:cNvPr id="207" name="Google Shape;207;g10c9d4af1d1_0_58"/>
          <p:cNvSpPr txBox="1"/>
          <p:nvPr/>
        </p:nvSpPr>
        <p:spPr>
          <a:xfrm>
            <a:off x="2811975" y="1603263"/>
            <a:ext cx="1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Requests</a:t>
            </a:r>
            <a:endParaRPr>
              <a:solidFill>
                <a:schemeClr val="accent3"/>
              </a:solidFill>
              <a:latin typeface="Archivo Black"/>
              <a:ea typeface="Archivo Black"/>
              <a:cs typeface="Archivo Black"/>
              <a:sym typeface="Archivo Black"/>
            </a:endParaRPr>
          </a:p>
        </p:txBody>
      </p:sp>
      <p:sp>
        <p:nvSpPr>
          <p:cNvPr id="208" name="Google Shape;208;g10c9d4af1d1_0_58"/>
          <p:cNvSpPr txBox="1"/>
          <p:nvPr/>
        </p:nvSpPr>
        <p:spPr>
          <a:xfrm>
            <a:off x="3389250" y="2571775"/>
            <a:ext cx="152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single league</a:t>
            </a:r>
            <a:endParaRPr>
              <a:solidFill>
                <a:schemeClr val="accent3"/>
              </a:solidFill>
              <a:latin typeface="Archivo Black"/>
              <a:ea typeface="Archivo Black"/>
              <a:cs typeface="Archivo Black"/>
              <a:sym typeface="Archivo Black"/>
            </a:endParaRPr>
          </a:p>
        </p:txBody>
      </p:sp>
      <p:sp>
        <p:nvSpPr>
          <p:cNvPr id="209" name="Google Shape;209;g10c9d4af1d1_0_58"/>
          <p:cNvSpPr txBox="1"/>
          <p:nvPr/>
        </p:nvSpPr>
        <p:spPr>
          <a:xfrm>
            <a:off x="5936175" y="3355863"/>
            <a:ext cx="12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resources</a:t>
            </a:r>
            <a:endParaRPr>
              <a:solidFill>
                <a:schemeClr val="accent3"/>
              </a:solidFill>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 name="Shape 213"/>
        <p:cNvGrpSpPr/>
        <p:nvPr/>
      </p:nvGrpSpPr>
      <p:grpSpPr>
        <a:xfrm>
          <a:off x="0" y="0"/>
          <a:ext cx="0" cy="0"/>
          <a:chOff x="0" y="0"/>
          <a:chExt cx="0" cy="0"/>
        </a:xfrm>
      </p:grpSpPr>
      <p:sp>
        <p:nvSpPr>
          <p:cNvPr id="214" name="Google Shape;214;g10f7a4bc8bb_0_1"/>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Process</a:t>
            </a:r>
            <a:endParaRPr/>
          </a:p>
        </p:txBody>
      </p:sp>
      <p:sp>
        <p:nvSpPr>
          <p:cNvPr id="215" name="Google Shape;215;g10f7a4bc8bb_0_1"/>
          <p:cNvSpPr txBox="1"/>
          <p:nvPr/>
        </p:nvSpPr>
        <p:spPr>
          <a:xfrm>
            <a:off x="3180150" y="2735263"/>
            <a:ext cx="2323500" cy="7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Anaheim"/>
                <a:ea typeface="Anaheim"/>
                <a:cs typeface="Anaheim"/>
                <a:sym typeface="Anaheim"/>
              </a:rPr>
              <a:t>each League has its own folder with all the seasons from 2010 till 2020</a:t>
            </a:r>
            <a:endParaRPr>
              <a:solidFill>
                <a:srgbClr val="FFFFFF"/>
              </a:solidFill>
              <a:latin typeface="Anaheim"/>
              <a:ea typeface="Anaheim"/>
              <a:cs typeface="Anaheim"/>
              <a:sym typeface="Anaheim"/>
            </a:endParaRPr>
          </a:p>
        </p:txBody>
      </p:sp>
      <p:sp>
        <p:nvSpPr>
          <p:cNvPr id="216" name="Google Shape;216;g10f7a4bc8bb_0_1"/>
          <p:cNvSpPr txBox="1"/>
          <p:nvPr/>
        </p:nvSpPr>
        <p:spPr>
          <a:xfrm>
            <a:off x="483150" y="2735263"/>
            <a:ext cx="2323500" cy="7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Anaheim"/>
                <a:ea typeface="Anaheim"/>
                <a:cs typeface="Anaheim"/>
                <a:sym typeface="Anaheim"/>
              </a:rPr>
              <a:t>Get-Requests were made according to api-football</a:t>
            </a:r>
            <a:endParaRPr>
              <a:solidFill>
                <a:srgbClr val="FFFFFF"/>
              </a:solidFill>
              <a:latin typeface="Anaheim"/>
              <a:ea typeface="Anaheim"/>
              <a:cs typeface="Anaheim"/>
              <a:sym typeface="Anaheim"/>
            </a:endParaRPr>
          </a:p>
        </p:txBody>
      </p:sp>
      <p:sp>
        <p:nvSpPr>
          <p:cNvPr id="217" name="Google Shape;217;g10f7a4bc8bb_0_1"/>
          <p:cNvSpPr txBox="1"/>
          <p:nvPr/>
        </p:nvSpPr>
        <p:spPr>
          <a:xfrm>
            <a:off x="3180150" y="2038163"/>
            <a:ext cx="23235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FFFFFF"/>
                </a:solidFill>
                <a:latin typeface="Archivo Black"/>
                <a:ea typeface="Archivo Black"/>
                <a:cs typeface="Archivo Black"/>
                <a:sym typeface="Archivo Black"/>
              </a:rPr>
              <a:t>JSON</a:t>
            </a:r>
            <a:endParaRPr sz="1800">
              <a:solidFill>
                <a:srgbClr val="FFFFFF"/>
              </a:solidFill>
              <a:latin typeface="Archivo Black"/>
              <a:ea typeface="Archivo Black"/>
              <a:cs typeface="Archivo Black"/>
              <a:sym typeface="Archivo Black"/>
            </a:endParaRPr>
          </a:p>
        </p:txBody>
      </p:sp>
      <p:sp>
        <p:nvSpPr>
          <p:cNvPr id="218" name="Google Shape;218;g10f7a4bc8bb_0_1"/>
          <p:cNvSpPr txBox="1"/>
          <p:nvPr/>
        </p:nvSpPr>
        <p:spPr>
          <a:xfrm>
            <a:off x="483150" y="2038163"/>
            <a:ext cx="23235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FFFFFF"/>
                </a:solidFill>
                <a:latin typeface="Archivo Black"/>
                <a:ea typeface="Archivo Black"/>
                <a:cs typeface="Archivo Black"/>
                <a:sym typeface="Archivo Black"/>
              </a:rPr>
              <a:t>Python</a:t>
            </a:r>
            <a:endParaRPr sz="1800">
              <a:solidFill>
                <a:srgbClr val="FFFFFF"/>
              </a:solidFill>
              <a:latin typeface="Archivo Black"/>
              <a:ea typeface="Archivo Black"/>
              <a:cs typeface="Archivo Black"/>
              <a:sym typeface="Archivo Black"/>
            </a:endParaRPr>
          </a:p>
        </p:txBody>
      </p:sp>
      <p:cxnSp>
        <p:nvCxnSpPr>
          <p:cNvPr id="219" name="Google Shape;219;g10f7a4bc8bb_0_1"/>
          <p:cNvCxnSpPr/>
          <p:nvPr/>
        </p:nvCxnSpPr>
        <p:spPr>
          <a:xfrm>
            <a:off x="483150" y="1888113"/>
            <a:ext cx="7720500" cy="0"/>
          </a:xfrm>
          <a:prstGeom prst="straightConnector1">
            <a:avLst/>
          </a:prstGeom>
          <a:noFill/>
          <a:ln cap="flat" cmpd="sng" w="28575">
            <a:solidFill>
              <a:srgbClr val="FF9900"/>
            </a:solidFill>
            <a:prstDash val="solid"/>
            <a:round/>
            <a:headEnd len="med" w="med" type="none"/>
            <a:tailEnd len="med" w="med" type="none"/>
          </a:ln>
        </p:spPr>
      </p:cxnSp>
      <p:sp>
        <p:nvSpPr>
          <p:cNvPr id="220" name="Google Shape;220;g10f7a4bc8bb_0_1"/>
          <p:cNvSpPr txBox="1"/>
          <p:nvPr/>
        </p:nvSpPr>
        <p:spPr>
          <a:xfrm>
            <a:off x="483150" y="1257975"/>
            <a:ext cx="2323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800">
                <a:solidFill>
                  <a:srgbClr val="FF9900"/>
                </a:solidFill>
                <a:latin typeface="Archivo Black"/>
                <a:ea typeface="Archivo Black"/>
                <a:cs typeface="Archivo Black"/>
                <a:sym typeface="Archivo Black"/>
              </a:rPr>
              <a:t>API-Requests</a:t>
            </a:r>
            <a:endParaRPr sz="1800">
              <a:solidFill>
                <a:srgbClr val="FF9900"/>
              </a:solidFill>
              <a:latin typeface="Archivo Black"/>
              <a:ea typeface="Archivo Black"/>
              <a:cs typeface="Archivo Black"/>
              <a:sym typeface="Archivo Black"/>
            </a:endParaRPr>
          </a:p>
        </p:txBody>
      </p:sp>
      <p:sp>
        <p:nvSpPr>
          <p:cNvPr id="221" name="Google Shape;221;g10f7a4bc8bb_0_1"/>
          <p:cNvSpPr txBox="1"/>
          <p:nvPr/>
        </p:nvSpPr>
        <p:spPr>
          <a:xfrm>
            <a:off x="3180150" y="1257975"/>
            <a:ext cx="2323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800">
                <a:solidFill>
                  <a:srgbClr val="FF9900"/>
                </a:solidFill>
                <a:latin typeface="Archivo Black"/>
                <a:ea typeface="Archivo Black"/>
                <a:cs typeface="Archivo Black"/>
                <a:sym typeface="Archivo Black"/>
              </a:rPr>
              <a:t>Resources</a:t>
            </a:r>
            <a:endParaRPr sz="1800">
              <a:solidFill>
                <a:srgbClr val="FF9900"/>
              </a:solidFill>
              <a:latin typeface="Archivo Black"/>
              <a:ea typeface="Archivo Black"/>
              <a:cs typeface="Archivo Black"/>
              <a:sym typeface="Archivo Black"/>
            </a:endParaRPr>
          </a:p>
        </p:txBody>
      </p:sp>
      <p:sp>
        <p:nvSpPr>
          <p:cNvPr id="222" name="Google Shape;222;g10f7a4bc8bb_0_1"/>
          <p:cNvSpPr/>
          <p:nvPr/>
        </p:nvSpPr>
        <p:spPr>
          <a:xfrm>
            <a:off x="4295800" y="1796163"/>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0f7a4bc8bb_0_1"/>
          <p:cNvSpPr/>
          <p:nvPr/>
        </p:nvSpPr>
        <p:spPr>
          <a:xfrm>
            <a:off x="1557600" y="1796150"/>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0f7a4bc8bb_0_1"/>
          <p:cNvSpPr txBox="1"/>
          <p:nvPr/>
        </p:nvSpPr>
        <p:spPr>
          <a:xfrm>
            <a:off x="5877150" y="2745725"/>
            <a:ext cx="2323500" cy="7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a:solidFill>
                  <a:srgbClr val="FFFFFF"/>
                </a:solidFill>
                <a:latin typeface="Anaheim"/>
                <a:ea typeface="Anaheim"/>
                <a:cs typeface="Anaheim"/>
                <a:sym typeface="Anaheim"/>
              </a:rPr>
              <a:t>used was the self written class AnalysisHelper to transform the JSONs into Pandas Dataframe/Series</a:t>
            </a:r>
            <a:endParaRPr>
              <a:solidFill>
                <a:srgbClr val="FFFFFF"/>
              </a:solidFill>
              <a:latin typeface="Anaheim"/>
              <a:ea typeface="Anaheim"/>
              <a:cs typeface="Anaheim"/>
              <a:sym typeface="Anaheim"/>
            </a:endParaRPr>
          </a:p>
        </p:txBody>
      </p:sp>
      <p:sp>
        <p:nvSpPr>
          <p:cNvPr id="225" name="Google Shape;225;g10f7a4bc8bb_0_1"/>
          <p:cNvSpPr txBox="1"/>
          <p:nvPr/>
        </p:nvSpPr>
        <p:spPr>
          <a:xfrm>
            <a:off x="5877150" y="2038163"/>
            <a:ext cx="2323500" cy="4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DE" sz="1800">
                <a:solidFill>
                  <a:srgbClr val="FFFFFF"/>
                </a:solidFill>
                <a:latin typeface="Archivo Black"/>
                <a:ea typeface="Archivo Black"/>
                <a:cs typeface="Archivo Black"/>
                <a:sym typeface="Archivo Black"/>
              </a:rPr>
              <a:t>Dataframe</a:t>
            </a:r>
            <a:endParaRPr sz="1800">
              <a:solidFill>
                <a:srgbClr val="FFFFFF"/>
              </a:solidFill>
              <a:latin typeface="Archivo Black"/>
              <a:ea typeface="Archivo Black"/>
              <a:cs typeface="Archivo Black"/>
              <a:sym typeface="Archivo Black"/>
            </a:endParaRPr>
          </a:p>
        </p:txBody>
      </p:sp>
      <p:sp>
        <p:nvSpPr>
          <p:cNvPr id="226" name="Google Shape;226;g10f7a4bc8bb_0_1"/>
          <p:cNvSpPr txBox="1"/>
          <p:nvPr/>
        </p:nvSpPr>
        <p:spPr>
          <a:xfrm>
            <a:off x="5877150" y="1268438"/>
            <a:ext cx="2323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DE" sz="1800">
                <a:solidFill>
                  <a:srgbClr val="FF9900"/>
                </a:solidFill>
                <a:latin typeface="Archivo Black"/>
                <a:ea typeface="Archivo Black"/>
                <a:cs typeface="Archivo Black"/>
                <a:sym typeface="Archivo Black"/>
              </a:rPr>
              <a:t>Clean Data</a:t>
            </a:r>
            <a:endParaRPr sz="1800">
              <a:solidFill>
                <a:srgbClr val="FF9900"/>
              </a:solidFill>
              <a:latin typeface="Archivo Black"/>
              <a:ea typeface="Archivo Black"/>
              <a:cs typeface="Archivo Black"/>
              <a:sym typeface="Archivo Black"/>
            </a:endParaRPr>
          </a:p>
        </p:txBody>
      </p:sp>
      <p:sp>
        <p:nvSpPr>
          <p:cNvPr id="227" name="Google Shape;227;g10f7a4bc8bb_0_1"/>
          <p:cNvSpPr/>
          <p:nvPr/>
        </p:nvSpPr>
        <p:spPr>
          <a:xfrm>
            <a:off x="6951600" y="1806625"/>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10f7a4bc8bb_0_1"/>
          <p:cNvSpPr/>
          <p:nvPr/>
        </p:nvSpPr>
        <p:spPr>
          <a:xfrm flipH="1" rot="-1681242">
            <a:off x="6888645" y="-9750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med" w="med" type="none"/>
            <a:tailEnd len="med" w="med" type="none"/>
          </a:ln>
        </p:spPr>
      </p:sp>
      <p:grpSp>
        <p:nvGrpSpPr>
          <p:cNvPr id="229" name="Google Shape;229;g10f7a4bc8bb_0_1"/>
          <p:cNvGrpSpPr/>
          <p:nvPr/>
        </p:nvGrpSpPr>
        <p:grpSpPr>
          <a:xfrm flipH="1" rot="-5849988">
            <a:off x="-838946" y="3856743"/>
            <a:ext cx="2175827" cy="948282"/>
            <a:chOff x="5586650" y="985525"/>
            <a:chExt cx="1303925" cy="850925"/>
          </a:xfrm>
        </p:grpSpPr>
        <p:sp>
          <p:nvSpPr>
            <p:cNvPr id="230" name="Google Shape;230;g10f7a4bc8bb_0_1"/>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0f7a4bc8bb_0_1"/>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occer Player Portfolio by Slidesgo">
  <a:themeElements>
    <a:clrScheme name="Simple Light">
      <a:dk1>
        <a:srgbClr val="000000"/>
      </a:dk1>
      <a:lt1>
        <a:srgbClr val="FFFFFF"/>
      </a:lt1>
      <a:dk2>
        <a:srgbClr val="FFFFFF"/>
      </a:dk2>
      <a:lt2>
        <a:srgbClr val="FFFFFF"/>
      </a:lt2>
      <a:accent1>
        <a:srgbClr val="FFFFFF"/>
      </a:accent1>
      <a:accent2>
        <a:srgbClr val="212121"/>
      </a:accent2>
      <a:accent3>
        <a:srgbClr val="FF9900"/>
      </a:accent3>
      <a:accent4>
        <a:srgbClr val="FFAB40"/>
      </a:accent4>
      <a:accent5>
        <a:srgbClr val="FFFFFF"/>
      </a:accent5>
      <a:accent6>
        <a:srgbClr val="FFFFFF"/>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